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64" r:id="rId3"/>
    <p:sldId id="374" r:id="rId4"/>
    <p:sldId id="368" r:id="rId5"/>
    <p:sldId id="367" r:id="rId6"/>
    <p:sldId id="370" r:id="rId7"/>
    <p:sldId id="371" r:id="rId8"/>
    <p:sldId id="369" r:id="rId9"/>
    <p:sldId id="381" r:id="rId10"/>
    <p:sldId id="378" r:id="rId11"/>
    <p:sldId id="419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6" r:id="rId20"/>
    <p:sldId id="395" r:id="rId21"/>
    <p:sldId id="397" r:id="rId22"/>
    <p:sldId id="398" r:id="rId23"/>
    <p:sldId id="401" r:id="rId24"/>
    <p:sldId id="400" r:id="rId25"/>
    <p:sldId id="405" r:id="rId26"/>
    <p:sldId id="404" r:id="rId27"/>
    <p:sldId id="408" r:id="rId28"/>
    <p:sldId id="410" r:id="rId29"/>
    <p:sldId id="416" r:id="rId30"/>
    <p:sldId id="41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F7F7F"/>
    <a:srgbClr val="FFC000"/>
    <a:srgbClr val="89ADC8"/>
    <a:srgbClr val="75B6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0" y="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D0A96-B2DD-44B5-B064-0D9BD62F55D0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0C5D6-EEF3-4488-B2C6-015EDBAA6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14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65B1-9AD8-421B-8B50-DD53F34F699D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C8A50-58ED-4F05-AA2E-DA9377C5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213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65B1-9AD8-421B-8B50-DD53F34F699D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C8A50-58ED-4F05-AA2E-DA9377C5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15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65B1-9AD8-421B-8B50-DD53F34F699D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C8A50-58ED-4F05-AA2E-DA9377C5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01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65B1-9AD8-421B-8B50-DD53F34F699D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C8A50-58ED-4F05-AA2E-DA9377C5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02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65B1-9AD8-421B-8B50-DD53F34F699D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C8A50-58ED-4F05-AA2E-DA9377C5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00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65B1-9AD8-421B-8B50-DD53F34F699D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C8A50-58ED-4F05-AA2E-DA9377C5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26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65B1-9AD8-421B-8B50-DD53F34F699D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C8A50-58ED-4F05-AA2E-DA9377C5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2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65B1-9AD8-421B-8B50-DD53F34F699D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C8A50-58ED-4F05-AA2E-DA9377C5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2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65B1-9AD8-421B-8B50-DD53F34F699D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C8A50-58ED-4F05-AA2E-DA9377C5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3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65B1-9AD8-421B-8B50-DD53F34F699D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C8A50-58ED-4F05-AA2E-DA9377C5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7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65B1-9AD8-421B-8B50-DD53F34F699D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C8A50-58ED-4F05-AA2E-DA9377C5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45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E65B1-9AD8-421B-8B50-DD53F34F699D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C8A50-58ED-4F05-AA2E-DA9377C5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77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3.jpe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Relationship Id="rId9" Type="http://schemas.openxmlformats.org/officeDocument/2006/relationships/image" Target="../media/image64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emf"/><Relationship Id="rId3" Type="http://schemas.openxmlformats.org/officeDocument/2006/relationships/image" Target="../media/image66.emf"/><Relationship Id="rId7" Type="http://schemas.openxmlformats.org/officeDocument/2006/relationships/image" Target="../media/image69.emf"/><Relationship Id="rId12" Type="http://schemas.openxmlformats.org/officeDocument/2006/relationships/image" Target="../media/image74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73.emf"/><Relationship Id="rId5" Type="http://schemas.openxmlformats.org/officeDocument/2006/relationships/image" Target="../media/image68.png"/><Relationship Id="rId15" Type="http://schemas.openxmlformats.org/officeDocument/2006/relationships/image" Target="../media/image77.emf"/><Relationship Id="rId10" Type="http://schemas.openxmlformats.org/officeDocument/2006/relationships/image" Target="../media/image72.emf"/><Relationship Id="rId4" Type="http://schemas.openxmlformats.org/officeDocument/2006/relationships/image" Target="../media/image67.emf"/><Relationship Id="rId9" Type="http://schemas.openxmlformats.org/officeDocument/2006/relationships/image" Target="../media/image71.emf"/><Relationship Id="rId14" Type="http://schemas.openxmlformats.org/officeDocument/2006/relationships/image" Target="../media/image76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image" Target="../media/image86.png"/><Relationship Id="rId7" Type="http://schemas.openxmlformats.org/officeDocument/2006/relationships/image" Target="../media/image90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11" Type="http://schemas.openxmlformats.org/officeDocument/2006/relationships/image" Target="../media/image71.emf"/><Relationship Id="rId5" Type="http://schemas.openxmlformats.org/officeDocument/2006/relationships/image" Target="../media/image88.png"/><Relationship Id="rId10" Type="http://schemas.openxmlformats.org/officeDocument/2006/relationships/image" Target="../media/image70.png"/><Relationship Id="rId4" Type="http://schemas.openxmlformats.org/officeDocument/2006/relationships/image" Target="../media/image87.png"/><Relationship Id="rId9" Type="http://schemas.openxmlformats.org/officeDocument/2006/relationships/image" Target="../media/image6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19.png"/><Relationship Id="rId3" Type="http://schemas.openxmlformats.org/officeDocument/2006/relationships/image" Target="../media/image22.jpeg"/><Relationship Id="rId21" Type="http://schemas.openxmlformats.org/officeDocument/2006/relationships/oleObject" Target="../embeddings/oleObject9.bin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6.png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15.png"/><Relationship Id="rId19" Type="http://schemas.openxmlformats.org/officeDocument/2006/relationships/oleObject" Target="../embeddings/oleObject8.bin"/><Relationship Id="rId4" Type="http://schemas.openxmlformats.org/officeDocument/2006/relationships/image" Target="../media/image23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7.png"/><Relationship Id="rId2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961" y="744643"/>
            <a:ext cx="4657859" cy="2387600"/>
          </a:xfrm>
        </p:spPr>
        <p:txBody>
          <a:bodyPr anchor="ctr" anchorCtr="0">
            <a:noAutofit/>
          </a:bodyPr>
          <a:lstStyle/>
          <a:p>
            <a:r>
              <a:rPr lang="en-US" sz="4800" b="1" dirty="0" smtClean="0"/>
              <a:t>(just some of the) Applications of High Throughput Sequencing</a:t>
            </a:r>
            <a:endParaRPr lang="en-US" sz="4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94138"/>
            <a:ext cx="9144000" cy="254118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Bioinformatics Bootcamp </a:t>
            </a:r>
            <a:r>
              <a:rPr lang="en-US" dirty="0" smtClean="0"/>
              <a:t>2017</a:t>
            </a:r>
          </a:p>
          <a:p>
            <a:r>
              <a:rPr lang="en-US" dirty="0" smtClean="0"/>
              <a:t>9-26-17</a:t>
            </a:r>
          </a:p>
          <a:p>
            <a:endParaRPr lang="en-US" dirty="0"/>
          </a:p>
          <a:p>
            <a:r>
              <a:rPr lang="en-US" dirty="0" smtClean="0"/>
              <a:t>David Gorkin, PhD</a:t>
            </a:r>
          </a:p>
          <a:p>
            <a:r>
              <a:rPr lang="en-US" dirty="0" smtClean="0"/>
              <a:t>Associate Director of Epigenomics</a:t>
            </a:r>
          </a:p>
          <a:p>
            <a:r>
              <a:rPr lang="en-US" dirty="0" smtClean="0"/>
              <a:t>UCSD Center for Epigenomics</a:t>
            </a:r>
          </a:p>
          <a:p>
            <a:r>
              <a:rPr lang="en-US" dirty="0" smtClean="0"/>
              <a:t>dgorkin@ucsd.edu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5961" y="3991992"/>
            <a:ext cx="12192000" cy="548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://www.roadmapepigenomics.org/assets/rme/img/illustrations/home/main_illust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820" y="232164"/>
            <a:ext cx="7285360" cy="34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03820" y="3643559"/>
            <a:ext cx="6132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Image credit: NIH Epigenome </a:t>
            </a:r>
            <a:r>
              <a:rPr lang="en-US" sz="1200" b="1" dirty="0"/>
              <a:t>Roadmap Consortium (http://www.roadmapepigenomics.org</a:t>
            </a:r>
            <a:r>
              <a:rPr lang="en-US" sz="1200" b="1" dirty="0" smtClean="0"/>
              <a:t>/)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1696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8729"/>
          </a:xfrm>
        </p:spPr>
        <p:txBody>
          <a:bodyPr wrap="square" tIns="182880" bIns="182880" anchor="t" anchorCtr="0">
            <a:spAutoFit/>
          </a:bodyPr>
          <a:lstStyle/>
          <a:p>
            <a:r>
              <a:rPr lang="en-US" b="1" dirty="0" smtClean="0"/>
              <a:t> A bit more about the human genome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923865"/>
            <a:ext cx="12192000" cy="548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38150" y="1358899"/>
            <a:ext cx="10515600" cy="51085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How many chromosomes?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 many base pairs?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How variable between individuals?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How many protein-coding genes?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What fraction of those base pairs are protein coding sequence?</a:t>
            </a:r>
          </a:p>
        </p:txBody>
      </p:sp>
      <p:pic>
        <p:nvPicPr>
          <p:cNvPr id="6146" name="Picture 2" descr="Image result for human karyoty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975" y="1062028"/>
            <a:ext cx="4559300" cy="439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698497" y="6539867"/>
            <a:ext cx="2493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SNV = single nucleotide variant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522253" y="1818901"/>
            <a:ext cx="133562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23 (haploid)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622642" y="2982996"/>
            <a:ext cx="2235233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~3 billion (haploid)</a:t>
            </a:r>
          </a:p>
        </p:txBody>
      </p:sp>
      <p:sp>
        <p:nvSpPr>
          <p:cNvPr id="10" name="Rectangle 9"/>
          <p:cNvSpPr/>
          <p:nvPr/>
        </p:nvSpPr>
        <p:spPr>
          <a:xfrm>
            <a:off x="901692" y="4147091"/>
            <a:ext cx="4956183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~3 million SNVs between any two individuals (~0.1% diff)</a:t>
            </a:r>
          </a:p>
          <a:p>
            <a:r>
              <a:rPr lang="en-US" sz="1600" dirty="0"/>
              <a:t>Also Structural Variants (SVs)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87373" y="5230338"/>
            <a:ext cx="347050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~20,000 (another 20K+ RNA genes)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16216" y="6282808"/>
            <a:ext cx="710451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&lt; 2%!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58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8729"/>
          </a:xfrm>
        </p:spPr>
        <p:txBody>
          <a:bodyPr wrap="square" tIns="182880" bIns="182880" anchor="t" anchorCtr="0">
            <a:spAutoFit/>
          </a:bodyPr>
          <a:lstStyle/>
          <a:p>
            <a:r>
              <a:rPr lang="en-US" b="1" dirty="0" smtClean="0"/>
              <a:t> Coding sequence in our genome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923865"/>
            <a:ext cx="12192000" cy="548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https://www.curecdkl5.org/assets/Uploads/structures-of-the-ge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49" y="4197980"/>
            <a:ext cx="4397375" cy="266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28393" y="4659094"/>
            <a:ext cx="2084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Avg</a:t>
            </a:r>
            <a:r>
              <a:rPr lang="en-US" sz="1600" dirty="0" smtClean="0"/>
              <a:t> gene length ~30Kb</a:t>
            </a:r>
          </a:p>
          <a:p>
            <a:pPr algn="ctr"/>
            <a:r>
              <a:rPr lang="en-US" sz="1600" i="1" dirty="0" smtClean="0"/>
              <a:t>(highly variable)</a:t>
            </a:r>
            <a:endParaRPr lang="en-US" sz="16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5928393" y="5762625"/>
            <a:ext cx="21001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Avg</a:t>
            </a:r>
            <a:r>
              <a:rPr lang="en-US" sz="1600" dirty="0" smtClean="0"/>
              <a:t> mRNA length ~3Kb</a:t>
            </a:r>
          </a:p>
          <a:p>
            <a:pPr algn="ctr"/>
            <a:r>
              <a:rPr lang="en-US" sz="1600" i="1" dirty="0"/>
              <a:t>(highly variable</a:t>
            </a:r>
            <a:r>
              <a:rPr lang="en-US" sz="1600" i="1" dirty="0" smtClean="0"/>
              <a:t>)</a:t>
            </a:r>
            <a:endParaRPr lang="en-US" sz="1600" i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118111"/>
            <a:ext cx="8599983" cy="3230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8914180" y="1118111"/>
            <a:ext cx="32778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What about the rest of the genome? </a:t>
            </a:r>
          </a:p>
          <a:p>
            <a:r>
              <a:rPr lang="en-US" sz="1600" dirty="0" smtClean="0"/>
              <a:t>(non-coding portion)</a:t>
            </a:r>
          </a:p>
          <a:p>
            <a:endParaRPr lang="en-US" sz="1600" dirty="0" smtClean="0"/>
          </a:p>
          <a:p>
            <a:r>
              <a:rPr lang="en-US" sz="1600" dirty="0" smtClean="0"/>
              <a:t>Non-coding RNA genes</a:t>
            </a:r>
          </a:p>
          <a:p>
            <a:r>
              <a:rPr lang="en-US" sz="1600" dirty="0" smtClean="0"/>
              <a:t>Repetitive sequences (~50%!)</a:t>
            </a:r>
          </a:p>
          <a:p>
            <a:r>
              <a:rPr lang="en-US" b="1" dirty="0" smtClean="0"/>
              <a:t>Regulatory sequences </a:t>
            </a:r>
          </a:p>
          <a:p>
            <a:r>
              <a:rPr lang="en-US" dirty="0" smtClean="0"/>
              <a:t>Other…</a:t>
            </a:r>
          </a:p>
          <a:p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84428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8729"/>
          </a:xfrm>
        </p:spPr>
        <p:txBody>
          <a:bodyPr wrap="square" tIns="182880" bIns="182880" anchor="t" anchorCtr="0">
            <a:spAutoFit/>
          </a:bodyPr>
          <a:lstStyle/>
          <a:p>
            <a:r>
              <a:rPr lang="en-US" b="1" dirty="0" smtClean="0"/>
              <a:t> </a:t>
            </a:r>
            <a:r>
              <a:rPr lang="en-US" b="1" i="1" dirty="0" smtClean="0"/>
              <a:t>cis</a:t>
            </a:r>
            <a:r>
              <a:rPr lang="en-US" b="1" dirty="0" smtClean="0"/>
              <a:t>-regulatory sequences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923865"/>
            <a:ext cx="12192000" cy="548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TextBox 364"/>
          <p:cNvSpPr txBox="1"/>
          <p:nvPr/>
        </p:nvSpPr>
        <p:spPr>
          <a:xfrm>
            <a:off x="8109713" y="11482173"/>
            <a:ext cx="1239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</a:rPr>
              <a:t>Visel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et al., Nature. 2009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215771" y="1086201"/>
            <a:ext cx="4696918" cy="5501751"/>
            <a:chOff x="88972" y="1304443"/>
            <a:chExt cx="4490505" cy="5259968"/>
          </a:xfrm>
        </p:grpSpPr>
        <p:sp>
          <p:nvSpPr>
            <p:cNvPr id="131" name="Arc 130"/>
            <p:cNvSpPr/>
            <p:nvPr/>
          </p:nvSpPr>
          <p:spPr>
            <a:xfrm rot="18959682">
              <a:off x="1514515" y="3865501"/>
              <a:ext cx="2537239" cy="2421517"/>
            </a:xfrm>
            <a:prstGeom prst="arc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Arc 131"/>
            <p:cNvSpPr/>
            <p:nvPr/>
          </p:nvSpPr>
          <p:spPr>
            <a:xfrm rot="18959682">
              <a:off x="2408389" y="5128010"/>
              <a:ext cx="1479448" cy="1436401"/>
            </a:xfrm>
            <a:prstGeom prst="arc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Arc 132"/>
            <p:cNvSpPr/>
            <p:nvPr/>
          </p:nvSpPr>
          <p:spPr>
            <a:xfrm rot="18959682">
              <a:off x="1213715" y="5121059"/>
              <a:ext cx="1479448" cy="1436401"/>
            </a:xfrm>
            <a:prstGeom prst="arc">
              <a:avLst>
                <a:gd name="adj1" fmla="val 18571887"/>
                <a:gd name="adj2" fmla="val 0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4" name="Group 133"/>
            <p:cNvGrpSpPr/>
            <p:nvPr/>
          </p:nvGrpSpPr>
          <p:grpSpPr>
            <a:xfrm>
              <a:off x="88972" y="1304443"/>
              <a:ext cx="4490505" cy="5179148"/>
              <a:chOff x="88972" y="1304443"/>
              <a:chExt cx="4490505" cy="5179148"/>
            </a:xfrm>
          </p:grpSpPr>
          <p:grpSp>
            <p:nvGrpSpPr>
              <p:cNvPr id="135" name="Group 134"/>
              <p:cNvGrpSpPr/>
              <p:nvPr/>
            </p:nvGrpSpPr>
            <p:grpSpPr>
              <a:xfrm>
                <a:off x="384473" y="5779591"/>
                <a:ext cx="2027366" cy="704000"/>
                <a:chOff x="5434088" y="5734305"/>
                <a:chExt cx="2027366" cy="704000"/>
              </a:xfrm>
            </p:grpSpPr>
            <p:sp>
              <p:nvSpPr>
                <p:cNvPr id="285" name="Hexagon 284"/>
                <p:cNvSpPr/>
                <p:nvPr/>
              </p:nvSpPr>
              <p:spPr>
                <a:xfrm>
                  <a:off x="6441100" y="6194627"/>
                  <a:ext cx="247418" cy="166858"/>
                </a:xfrm>
                <a:prstGeom prst="hexagon">
                  <a:avLst/>
                </a:prstGeom>
                <a:gradFill>
                  <a:gsLst>
                    <a:gs pos="25000">
                      <a:schemeClr val="tx1"/>
                    </a:gs>
                    <a:gs pos="100000">
                      <a:srgbClr val="FF0000"/>
                    </a:gs>
                  </a:gsLst>
                </a:gra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TextBox 285"/>
                <p:cNvSpPr txBox="1"/>
                <p:nvPr/>
              </p:nvSpPr>
              <p:spPr>
                <a:xfrm>
                  <a:off x="6457932" y="6139979"/>
                  <a:ext cx="241299" cy="2953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 smtClean="0"/>
                    <a:t>I</a:t>
                  </a:r>
                  <a:endParaRPr lang="en-US" sz="1200" b="1" dirty="0"/>
                </a:p>
              </p:txBody>
            </p:sp>
            <p:sp>
              <p:nvSpPr>
                <p:cNvPr id="287" name="Can 286"/>
                <p:cNvSpPr>
                  <a:spLocks/>
                </p:cNvSpPr>
                <p:nvPr/>
              </p:nvSpPr>
              <p:spPr>
                <a:xfrm rot="5400000">
                  <a:off x="5558570" y="6161510"/>
                  <a:ext cx="139048" cy="222672"/>
                </a:xfrm>
                <a:prstGeom prst="can">
                  <a:avLst/>
                </a:prstGeom>
                <a:gradFill flip="none" rotWithShape="1">
                  <a:gsLst>
                    <a:gs pos="25000">
                      <a:srgbClr val="FFFF00"/>
                    </a:gs>
                    <a:gs pos="100000">
                      <a:schemeClr val="tx1"/>
                    </a:gs>
                  </a:gsLst>
                  <a:lin ang="10800000" scaled="0"/>
                  <a:tileRect/>
                </a:gra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TextBox 287"/>
                <p:cNvSpPr txBox="1"/>
                <p:nvPr/>
              </p:nvSpPr>
              <p:spPr>
                <a:xfrm>
                  <a:off x="5488182" y="6132193"/>
                  <a:ext cx="277188" cy="2953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 smtClean="0"/>
                    <a:t>E</a:t>
                  </a:r>
                  <a:endParaRPr lang="en-US" sz="1200" b="1" dirty="0"/>
                </a:p>
              </p:txBody>
            </p:sp>
            <p:grpSp>
              <p:nvGrpSpPr>
                <p:cNvPr id="289" name="Group 11"/>
                <p:cNvGrpSpPr/>
                <p:nvPr/>
              </p:nvGrpSpPr>
              <p:grpSpPr>
                <a:xfrm>
                  <a:off x="5490484" y="5954006"/>
                  <a:ext cx="284023" cy="295302"/>
                  <a:chOff x="3950808" y="2461164"/>
                  <a:chExt cx="382697" cy="404571"/>
                </a:xfrm>
              </p:grpSpPr>
              <p:sp>
                <p:nvSpPr>
                  <p:cNvPr id="298" name="Can 297"/>
                  <p:cNvSpPr>
                    <a:spLocks/>
                  </p:cNvSpPr>
                  <p:nvPr/>
                </p:nvSpPr>
                <p:spPr>
                  <a:xfrm rot="5400000">
                    <a:off x="4040977" y="2497938"/>
                    <a:ext cx="190499" cy="300032"/>
                  </a:xfrm>
                  <a:prstGeom prst="can">
                    <a:avLst/>
                  </a:prstGeom>
                  <a:gradFill flip="none" rotWithShape="1">
                    <a:gsLst>
                      <a:gs pos="25000">
                        <a:schemeClr val="accent1">
                          <a:lumMod val="50000"/>
                        </a:schemeClr>
                      </a:gs>
                      <a:gs pos="100000">
                        <a:srgbClr val="FFFFFF"/>
                      </a:gs>
                    </a:gsLst>
                    <a:lin ang="10800000" scaled="0"/>
                    <a:tileRect/>
                  </a:gra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9" name="TextBox 298"/>
                  <p:cNvSpPr txBox="1"/>
                  <p:nvPr/>
                </p:nvSpPr>
                <p:spPr>
                  <a:xfrm>
                    <a:off x="3950808" y="2461164"/>
                    <a:ext cx="382697" cy="40457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1" dirty="0" smtClean="0"/>
                      <a:t>P</a:t>
                    </a:r>
                    <a:endParaRPr lang="en-US" sz="1200" b="1" dirty="0"/>
                  </a:p>
                </p:txBody>
              </p:sp>
            </p:grpSp>
            <p:sp>
              <p:nvSpPr>
                <p:cNvPr id="290" name="Can 289"/>
                <p:cNvSpPr>
                  <a:spLocks/>
                </p:cNvSpPr>
                <p:nvPr/>
              </p:nvSpPr>
              <p:spPr>
                <a:xfrm rot="5400000">
                  <a:off x="6497047" y="5979017"/>
                  <a:ext cx="139048" cy="222672"/>
                </a:xfrm>
                <a:prstGeom prst="can">
                  <a:avLst/>
                </a:prstGeom>
                <a:gradFill flip="none" rotWithShape="1">
                  <a:gsLst>
                    <a:gs pos="25000">
                      <a:schemeClr val="accent2"/>
                    </a:gs>
                    <a:gs pos="100000">
                      <a:srgbClr val="FFFFFF"/>
                    </a:gs>
                  </a:gsLst>
                  <a:lin ang="10800000" scaled="0"/>
                  <a:tileRect/>
                </a:gra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TextBox 290"/>
                <p:cNvSpPr txBox="1"/>
                <p:nvPr/>
              </p:nvSpPr>
              <p:spPr>
                <a:xfrm>
                  <a:off x="6440262" y="5954989"/>
                  <a:ext cx="273770" cy="2953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 smtClean="0"/>
                    <a:t>S</a:t>
                  </a:r>
                  <a:endParaRPr lang="en-US" sz="1200" b="1" dirty="0"/>
                </a:p>
              </p:txBody>
            </p:sp>
            <p:sp>
              <p:nvSpPr>
                <p:cNvPr id="292" name="TextBox 291"/>
                <p:cNvSpPr txBox="1"/>
                <p:nvPr/>
              </p:nvSpPr>
              <p:spPr>
                <a:xfrm>
                  <a:off x="5681596" y="5954453"/>
                  <a:ext cx="845710" cy="2953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 smtClean="0"/>
                    <a:t>Promoter</a:t>
                  </a:r>
                  <a:endParaRPr lang="en-US" sz="1200" b="1" dirty="0"/>
                </a:p>
              </p:txBody>
            </p:sp>
            <p:sp>
              <p:nvSpPr>
                <p:cNvPr id="293" name="TextBox 292"/>
                <p:cNvSpPr txBox="1"/>
                <p:nvPr/>
              </p:nvSpPr>
              <p:spPr>
                <a:xfrm>
                  <a:off x="5678061" y="6136503"/>
                  <a:ext cx="832585" cy="2953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 smtClean="0"/>
                    <a:t>Enhancer</a:t>
                  </a:r>
                  <a:endParaRPr lang="en-US" sz="1200" b="1" dirty="0"/>
                </a:p>
              </p:txBody>
            </p:sp>
            <p:sp>
              <p:nvSpPr>
                <p:cNvPr id="294" name="TextBox 293"/>
                <p:cNvSpPr txBox="1"/>
                <p:nvPr/>
              </p:nvSpPr>
              <p:spPr>
                <a:xfrm>
                  <a:off x="6640892" y="5960954"/>
                  <a:ext cx="735177" cy="2953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 smtClean="0"/>
                    <a:t>Silencer</a:t>
                  </a:r>
                  <a:endParaRPr lang="en-US" sz="1200" b="1" dirty="0"/>
                </a:p>
              </p:txBody>
            </p:sp>
            <p:sp>
              <p:nvSpPr>
                <p:cNvPr id="295" name="TextBox 294"/>
                <p:cNvSpPr txBox="1"/>
                <p:nvPr/>
              </p:nvSpPr>
              <p:spPr>
                <a:xfrm>
                  <a:off x="6655869" y="6143004"/>
                  <a:ext cx="805585" cy="2953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 smtClean="0"/>
                    <a:t>Insulator</a:t>
                  </a:r>
                  <a:endParaRPr lang="en-US" sz="1200" b="1" dirty="0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5449453" y="5787595"/>
                  <a:ext cx="1903465" cy="60685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TextBox 296"/>
                <p:cNvSpPr txBox="1"/>
                <p:nvPr/>
              </p:nvSpPr>
              <p:spPr>
                <a:xfrm>
                  <a:off x="5434088" y="5734305"/>
                  <a:ext cx="486359" cy="2953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 smtClean="0"/>
                    <a:t>Key:</a:t>
                  </a:r>
                  <a:endParaRPr lang="en-US" sz="1200" b="1" dirty="0"/>
                </a:p>
              </p:txBody>
            </p:sp>
          </p:grpSp>
          <p:sp>
            <p:nvSpPr>
              <p:cNvPr id="136" name="Can 135"/>
              <p:cNvSpPr/>
              <p:nvPr/>
            </p:nvSpPr>
            <p:spPr>
              <a:xfrm rot="5400000">
                <a:off x="1112862" y="2572668"/>
                <a:ext cx="73694" cy="1413815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rgbClr val="FFFFFF"/>
                  </a:gs>
                </a:gsLst>
                <a:lin ang="10800000" scaled="0"/>
                <a:tileRect/>
              </a:gra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7" name="Straight Connector 136"/>
              <p:cNvCxnSpPr/>
              <p:nvPr/>
            </p:nvCxnSpPr>
            <p:spPr>
              <a:xfrm rot="5400000">
                <a:off x="3863754" y="3095418"/>
                <a:ext cx="222478" cy="117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3940227" y="2963514"/>
                <a:ext cx="432204" cy="9597"/>
              </a:xfrm>
              <a:prstGeom prst="line">
                <a:avLst/>
              </a:prstGeom>
              <a:ln w="762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Can 138"/>
              <p:cNvSpPr>
                <a:spLocks/>
              </p:cNvSpPr>
              <p:nvPr/>
            </p:nvSpPr>
            <p:spPr>
              <a:xfrm rot="5400000">
                <a:off x="1833039" y="3161634"/>
                <a:ext cx="139048" cy="222672"/>
              </a:xfrm>
              <a:prstGeom prst="can">
                <a:avLst/>
              </a:prstGeom>
              <a:gradFill flip="none" rotWithShape="1">
                <a:gsLst>
                  <a:gs pos="25000">
                    <a:srgbClr val="FFFF00"/>
                  </a:gs>
                  <a:gs pos="100000">
                    <a:srgbClr val="FFFFFF"/>
                  </a:gs>
                </a:gsLst>
                <a:lin ang="10800000" scaled="0"/>
                <a:tileRect/>
              </a:gra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Arc 139"/>
              <p:cNvSpPr/>
              <p:nvPr/>
            </p:nvSpPr>
            <p:spPr>
              <a:xfrm rot="18959682">
                <a:off x="1526887" y="2791777"/>
                <a:ext cx="2537240" cy="242150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1" name="Isosceles Triangle 140"/>
              <p:cNvSpPr/>
              <p:nvPr/>
            </p:nvSpPr>
            <p:spPr>
              <a:xfrm rot="8166559">
                <a:off x="3670438" y="3102649"/>
                <a:ext cx="98059" cy="85728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Can 141"/>
              <p:cNvSpPr/>
              <p:nvPr/>
            </p:nvSpPr>
            <p:spPr>
              <a:xfrm rot="5400000">
                <a:off x="2862459" y="2371226"/>
                <a:ext cx="73694" cy="1813218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rgbClr val="FFFFFF"/>
                  </a:gs>
                </a:gsLst>
                <a:lin ang="10800000" scaled="0"/>
                <a:tileRect/>
              </a:gra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Can 142"/>
              <p:cNvSpPr>
                <a:spLocks/>
              </p:cNvSpPr>
              <p:nvPr/>
            </p:nvSpPr>
            <p:spPr>
              <a:xfrm rot="5400000">
                <a:off x="3741690" y="3161634"/>
                <a:ext cx="139048" cy="222672"/>
              </a:xfrm>
              <a:prstGeom prst="can">
                <a:avLst/>
              </a:prstGeom>
              <a:gradFill flip="none" rotWithShape="1">
                <a:gsLst>
                  <a:gs pos="25000">
                    <a:schemeClr val="accent1">
                      <a:lumMod val="50000"/>
                    </a:schemeClr>
                  </a:gs>
                  <a:gs pos="100000">
                    <a:srgbClr val="FFFFFF"/>
                  </a:gs>
                </a:gsLst>
                <a:lin ang="10800000" scaled="0"/>
                <a:tileRect/>
              </a:gra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Can 143"/>
              <p:cNvSpPr/>
              <p:nvPr/>
            </p:nvSpPr>
            <p:spPr>
              <a:xfrm rot="5400000">
                <a:off x="4074776" y="3067619"/>
                <a:ext cx="70219" cy="410006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rgbClr val="FFFFFF"/>
                  </a:gs>
                </a:gsLst>
                <a:lin ang="10800000" scaled="0"/>
                <a:tileRect/>
              </a:gra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Can 23"/>
              <p:cNvSpPr>
                <a:spLocks/>
              </p:cNvSpPr>
              <p:nvPr/>
            </p:nvSpPr>
            <p:spPr>
              <a:xfrm rot="5400000">
                <a:off x="4159741" y="2987407"/>
                <a:ext cx="139049" cy="578076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rgbClr val="FFFFFF"/>
                  </a:gs>
                </a:gsLst>
                <a:lin ang="10800000" scaled="0"/>
                <a:tileRect/>
              </a:gradFill>
              <a:ln>
                <a:solidFill>
                  <a:schemeClr val="accent6">
                    <a:lumMod val="50000"/>
                  </a:schemeClr>
                </a:solidFill>
              </a:ln>
              <a:scene3d>
                <a:camera prst="orthographicFront"/>
                <a:lightRig rig="flood" dir="t">
                  <a:rot lat="0" lon="0" rev="16200000"/>
                </a:lightRig>
              </a:scene3d>
              <a:sp3d prstMaterial="legacyWirefram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TextBox 24"/>
              <p:cNvSpPr txBox="1"/>
              <p:nvPr/>
            </p:nvSpPr>
            <p:spPr>
              <a:xfrm>
                <a:off x="1770951" y="3129294"/>
                <a:ext cx="277188" cy="295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/>
                  <a:t>E</a:t>
                </a:r>
                <a:endParaRPr lang="en-US" sz="1200" b="1" dirty="0"/>
              </a:p>
            </p:txBody>
          </p:sp>
          <p:sp>
            <p:nvSpPr>
              <p:cNvPr id="147" name="TextBox 25"/>
              <p:cNvSpPr txBox="1"/>
              <p:nvPr/>
            </p:nvSpPr>
            <p:spPr>
              <a:xfrm>
                <a:off x="3679600" y="3130581"/>
                <a:ext cx="284023" cy="295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/>
                  <a:t>P</a:t>
                </a:r>
                <a:endParaRPr lang="en-US" sz="1200" b="1" dirty="0"/>
              </a:p>
            </p:txBody>
          </p:sp>
          <p:sp>
            <p:nvSpPr>
              <p:cNvPr id="148" name="Can 147"/>
              <p:cNvSpPr/>
              <p:nvPr/>
            </p:nvSpPr>
            <p:spPr>
              <a:xfrm rot="5400000">
                <a:off x="1090770" y="3665010"/>
                <a:ext cx="73696" cy="1369633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rgbClr val="FFFFFF"/>
                  </a:gs>
                </a:gsLst>
                <a:lin ang="10800000" scaled="0"/>
                <a:tileRect/>
              </a:gra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9" name="Straight Connector 148"/>
              <p:cNvCxnSpPr/>
              <p:nvPr/>
            </p:nvCxnSpPr>
            <p:spPr>
              <a:xfrm rot="5400000">
                <a:off x="3830173" y="4170882"/>
                <a:ext cx="222479" cy="117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3944162" y="4059652"/>
                <a:ext cx="273526" cy="199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Can 150"/>
              <p:cNvSpPr>
                <a:spLocks/>
              </p:cNvSpPr>
              <p:nvPr/>
            </p:nvSpPr>
            <p:spPr>
              <a:xfrm rot="5400000">
                <a:off x="1831271" y="4242316"/>
                <a:ext cx="139049" cy="222672"/>
              </a:xfrm>
              <a:prstGeom prst="can">
                <a:avLst/>
              </a:prstGeom>
              <a:gradFill flip="none" rotWithShape="1">
                <a:gsLst>
                  <a:gs pos="25000">
                    <a:schemeClr val="accent2"/>
                  </a:gs>
                  <a:gs pos="100000">
                    <a:srgbClr val="FFFFFF"/>
                  </a:gs>
                </a:gsLst>
                <a:lin ang="10800000" scaled="0"/>
                <a:tileRect/>
              </a:gra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Rectangle 151"/>
              <p:cNvSpPr/>
              <p:nvPr/>
            </p:nvSpPr>
            <p:spPr>
              <a:xfrm rot="2604861">
                <a:off x="3675854" y="4149591"/>
                <a:ext cx="33931" cy="12334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Can 152"/>
              <p:cNvSpPr/>
              <p:nvPr/>
            </p:nvSpPr>
            <p:spPr>
              <a:xfrm rot="5400000">
                <a:off x="2859806" y="3445838"/>
                <a:ext cx="73696" cy="1811451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rgbClr val="FFFFFF"/>
                  </a:gs>
                </a:gsLst>
                <a:lin ang="10800000" scaled="0"/>
                <a:tileRect/>
              </a:gra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Can 153"/>
              <p:cNvSpPr>
                <a:spLocks/>
              </p:cNvSpPr>
              <p:nvPr/>
            </p:nvSpPr>
            <p:spPr>
              <a:xfrm rot="5400000">
                <a:off x="3729318" y="4235361"/>
                <a:ext cx="139049" cy="222672"/>
              </a:xfrm>
              <a:prstGeom prst="can">
                <a:avLst/>
              </a:prstGeom>
              <a:gradFill flip="none" rotWithShape="1">
                <a:gsLst>
                  <a:gs pos="25000">
                    <a:schemeClr val="accent1">
                      <a:lumMod val="50000"/>
                    </a:schemeClr>
                  </a:gs>
                  <a:gs pos="100000">
                    <a:srgbClr val="FFFFFF"/>
                  </a:gs>
                </a:gsLst>
                <a:lin ang="10800000" scaled="0"/>
                <a:tileRect/>
              </a:gra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Can 154"/>
              <p:cNvSpPr/>
              <p:nvPr/>
            </p:nvSpPr>
            <p:spPr>
              <a:xfrm rot="5400000">
                <a:off x="4062404" y="4141345"/>
                <a:ext cx="70220" cy="410006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rgbClr val="FFFFFF"/>
                  </a:gs>
                </a:gsLst>
                <a:lin ang="10800000" scaled="0"/>
                <a:tileRect/>
              </a:gra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Can 155"/>
              <p:cNvSpPr>
                <a:spLocks/>
              </p:cNvSpPr>
              <p:nvPr/>
            </p:nvSpPr>
            <p:spPr>
              <a:xfrm rot="5400000">
                <a:off x="4147368" y="4061133"/>
                <a:ext cx="139049" cy="578076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rgbClr val="FFFFFF"/>
                  </a:gs>
                </a:gsLst>
                <a:lin ang="10800000" scaled="0"/>
                <a:tileRect/>
              </a:gradFill>
              <a:ln>
                <a:solidFill>
                  <a:schemeClr val="accent6">
                    <a:lumMod val="50000"/>
                  </a:schemeClr>
                </a:solidFill>
              </a:ln>
              <a:scene3d>
                <a:camera prst="orthographicFront"/>
                <a:lightRig rig="flood" dir="t">
                  <a:rot lat="0" lon="0" rev="16200000"/>
                </a:lightRig>
              </a:scene3d>
              <a:sp3d prstMaterial="legacyWirefram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3668458" y="4213834"/>
                <a:ext cx="284023" cy="295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/>
                  <a:t>P</a:t>
                </a:r>
                <a:endParaRPr lang="en-US" sz="1200" b="1" dirty="0"/>
              </a:p>
            </p:txBody>
          </p:sp>
          <p:sp>
            <p:nvSpPr>
              <p:cNvPr id="158" name="TextBox 157"/>
              <p:cNvSpPr txBox="1"/>
              <p:nvPr/>
            </p:nvSpPr>
            <p:spPr>
              <a:xfrm>
                <a:off x="1760195" y="4216024"/>
                <a:ext cx="273770" cy="295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/>
                  <a:t>S</a:t>
                </a:r>
                <a:endParaRPr lang="en-US" sz="1200" b="1" dirty="0"/>
              </a:p>
            </p:txBody>
          </p:sp>
          <p:sp>
            <p:nvSpPr>
              <p:cNvPr id="159" name="Can 158"/>
              <p:cNvSpPr>
                <a:spLocks/>
              </p:cNvSpPr>
              <p:nvPr/>
            </p:nvSpPr>
            <p:spPr>
              <a:xfrm rot="5400000">
                <a:off x="647801" y="5176528"/>
                <a:ext cx="139049" cy="578076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rgbClr val="FFFFFF"/>
                  </a:gs>
                </a:gsLst>
                <a:lin ang="10800000" scaled="0"/>
                <a:tileRect/>
              </a:gradFill>
              <a:ln>
                <a:solidFill>
                  <a:schemeClr val="accent6">
                    <a:lumMod val="50000"/>
                  </a:schemeClr>
                </a:solidFill>
              </a:ln>
              <a:scene3d>
                <a:camera prst="orthographicFront"/>
                <a:lightRig rig="flood" dir="t">
                  <a:rot lat="0" lon="0" rev="16200000"/>
                </a:lightRig>
              </a:scene3d>
              <a:sp3d prstMaterial="legacyWirefram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Can 159"/>
              <p:cNvSpPr/>
              <p:nvPr/>
            </p:nvSpPr>
            <p:spPr>
              <a:xfrm rot="5400000">
                <a:off x="994079" y="5421069"/>
                <a:ext cx="73694" cy="84829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rgbClr val="FFFFFF"/>
                  </a:gs>
                </a:gsLst>
                <a:lin ang="10800000" scaled="0"/>
                <a:tileRect/>
              </a:gra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Can 160"/>
              <p:cNvSpPr/>
              <p:nvPr/>
            </p:nvSpPr>
            <p:spPr>
              <a:xfrm rot="5400000">
                <a:off x="2188753" y="5164816"/>
                <a:ext cx="73694" cy="597337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rgbClr val="FFFFFF"/>
                  </a:gs>
                </a:gsLst>
                <a:lin ang="10800000" scaled="0"/>
                <a:tileRect/>
              </a:gra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2" name="Straight Connector 161"/>
              <p:cNvCxnSpPr/>
              <p:nvPr/>
            </p:nvCxnSpPr>
            <p:spPr>
              <a:xfrm rot="5400000">
                <a:off x="3831567" y="5293229"/>
                <a:ext cx="222478" cy="1179"/>
              </a:xfrm>
              <a:prstGeom prst="line">
                <a:avLst/>
              </a:prstGeom>
              <a:ln w="76200">
                <a:solidFill>
                  <a:schemeClr val="accent4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3900822" y="5151487"/>
                <a:ext cx="432204" cy="9597"/>
              </a:xfrm>
              <a:prstGeom prst="line">
                <a:avLst/>
              </a:prstGeom>
              <a:ln w="76200">
                <a:solidFill>
                  <a:schemeClr val="accent4">
                    <a:lumMod val="7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Can 163"/>
              <p:cNvSpPr>
                <a:spLocks/>
              </p:cNvSpPr>
              <p:nvPr/>
            </p:nvSpPr>
            <p:spPr>
              <a:xfrm rot="5400000">
                <a:off x="2493622" y="5350757"/>
                <a:ext cx="139048" cy="222672"/>
              </a:xfrm>
              <a:prstGeom prst="can">
                <a:avLst/>
              </a:prstGeom>
              <a:gradFill flip="none" rotWithShape="1">
                <a:gsLst>
                  <a:gs pos="25000">
                    <a:srgbClr val="FFFF00"/>
                  </a:gs>
                  <a:gs pos="100000">
                    <a:schemeClr val="tx1"/>
                  </a:gs>
                </a:gsLst>
                <a:lin ang="10800000" scaled="0"/>
                <a:tileRect/>
              </a:gra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Can 164"/>
              <p:cNvSpPr>
                <a:spLocks/>
              </p:cNvSpPr>
              <p:nvPr/>
            </p:nvSpPr>
            <p:spPr>
              <a:xfrm rot="5400000">
                <a:off x="1056832" y="5352496"/>
                <a:ext cx="139048" cy="222672"/>
              </a:xfrm>
              <a:prstGeom prst="can">
                <a:avLst/>
              </a:prstGeom>
              <a:gradFill flip="none" rotWithShape="1">
                <a:gsLst>
                  <a:gs pos="25000">
                    <a:schemeClr val="accent1">
                      <a:lumMod val="50000"/>
                    </a:schemeClr>
                  </a:gs>
                  <a:gs pos="100000">
                    <a:srgbClr val="FFFFFF"/>
                  </a:gs>
                </a:gsLst>
                <a:lin ang="10800000" scaled="0"/>
                <a:tileRect/>
              </a:gra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6" name="Straight Connector 165"/>
              <p:cNvCxnSpPr/>
              <p:nvPr/>
            </p:nvCxnSpPr>
            <p:spPr>
              <a:xfrm rot="5400000" flipH="1" flipV="1">
                <a:off x="1799322" y="5293482"/>
                <a:ext cx="166858" cy="117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Rectangle 166"/>
              <p:cNvSpPr/>
              <p:nvPr/>
            </p:nvSpPr>
            <p:spPr>
              <a:xfrm rot="5400000">
                <a:off x="1866757" y="5132429"/>
                <a:ext cx="33371" cy="14353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3917783" y="5212804"/>
                <a:ext cx="661694" cy="246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900" i="1" dirty="0" smtClean="0">
                    <a:latin typeface="Arial"/>
                    <a:cs typeface="Arial"/>
                  </a:rPr>
                  <a:t>GENE A</a:t>
                </a:r>
                <a:endParaRPr lang="en-US" sz="900" i="1" dirty="0">
                  <a:latin typeface="Arial"/>
                  <a:cs typeface="Arial"/>
                </a:endParaRPr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384473" y="5197734"/>
                <a:ext cx="661694" cy="246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i="1" dirty="0" smtClean="0">
                    <a:latin typeface="Arial"/>
                    <a:cs typeface="Arial"/>
                  </a:rPr>
                  <a:t>GENE B</a:t>
                </a:r>
                <a:endParaRPr lang="en-US" sz="900" i="1" dirty="0">
                  <a:latin typeface="Arial"/>
                  <a:cs typeface="Arial"/>
                </a:endParaRPr>
              </a:p>
            </p:txBody>
          </p:sp>
          <p:sp>
            <p:nvSpPr>
              <p:cNvPr id="170" name="Isosceles Triangle 169"/>
              <p:cNvSpPr/>
              <p:nvPr/>
            </p:nvSpPr>
            <p:spPr>
              <a:xfrm rot="16200000">
                <a:off x="1861191" y="5072050"/>
                <a:ext cx="96441" cy="87167"/>
              </a:xfrm>
              <a:prstGeom prst="triangl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Can 54"/>
              <p:cNvSpPr/>
              <p:nvPr/>
            </p:nvSpPr>
            <p:spPr>
              <a:xfrm rot="5400000">
                <a:off x="3150146" y="4933297"/>
                <a:ext cx="73694" cy="1060362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rgbClr val="FFFFFF"/>
                  </a:gs>
                </a:gsLst>
                <a:lin ang="10800000" scaled="0"/>
                <a:tileRect/>
              </a:gra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Can 171"/>
              <p:cNvSpPr>
                <a:spLocks/>
              </p:cNvSpPr>
              <p:nvPr/>
            </p:nvSpPr>
            <p:spPr>
              <a:xfrm rot="5400000">
                <a:off x="3702434" y="5352493"/>
                <a:ext cx="139048" cy="222672"/>
              </a:xfrm>
              <a:prstGeom prst="can">
                <a:avLst/>
              </a:prstGeom>
              <a:gradFill flip="none" rotWithShape="1">
                <a:gsLst>
                  <a:gs pos="25000">
                    <a:schemeClr val="accent1">
                      <a:lumMod val="50000"/>
                    </a:schemeClr>
                  </a:gs>
                  <a:gs pos="100000">
                    <a:srgbClr val="FFFFFF"/>
                  </a:gs>
                </a:gsLst>
                <a:lin ang="10800000" scaled="0"/>
                <a:tileRect/>
              </a:gra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Can 172"/>
              <p:cNvSpPr/>
              <p:nvPr/>
            </p:nvSpPr>
            <p:spPr>
              <a:xfrm rot="5400000">
                <a:off x="3916229" y="5377768"/>
                <a:ext cx="70219" cy="171425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rgbClr val="FFFFFF"/>
                  </a:gs>
                </a:gsLst>
                <a:lin ang="10800000" scaled="0"/>
                <a:tileRect/>
              </a:gra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Can 173"/>
              <p:cNvSpPr>
                <a:spLocks/>
              </p:cNvSpPr>
              <p:nvPr/>
            </p:nvSpPr>
            <p:spPr>
              <a:xfrm rot="5400000">
                <a:off x="4120484" y="5178265"/>
                <a:ext cx="139049" cy="578076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rgbClr val="FFFFFF"/>
                  </a:gs>
                </a:gsLst>
                <a:lin ang="10800000" scaled="0"/>
                <a:tileRect/>
              </a:gradFill>
              <a:ln>
                <a:solidFill>
                  <a:schemeClr val="accent6">
                    <a:lumMod val="50000"/>
                  </a:schemeClr>
                </a:solidFill>
              </a:ln>
              <a:scene3d>
                <a:camera prst="orthographicFront"/>
                <a:lightRig rig="flood" dir="t">
                  <a:rot lat="0" lon="0" rev="16200000"/>
                </a:lightRig>
              </a:scene3d>
              <a:sp3d prstMaterial="legacyWirefram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Isosceles Triangle 58"/>
              <p:cNvSpPr/>
              <p:nvPr/>
            </p:nvSpPr>
            <p:spPr>
              <a:xfrm rot="8166559">
                <a:off x="3634716" y="5305676"/>
                <a:ext cx="98059" cy="85728"/>
              </a:xfrm>
              <a:prstGeom prst="triangl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Can 59"/>
              <p:cNvSpPr/>
              <p:nvPr/>
            </p:nvSpPr>
            <p:spPr>
              <a:xfrm rot="5400000">
                <a:off x="1498634" y="5146257"/>
                <a:ext cx="73694" cy="634448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rgbClr val="FFFFFF"/>
                  </a:gs>
                </a:gsLst>
                <a:lin ang="10800000" scaled="0"/>
                <a:tileRect/>
              </a:gra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Hexagon 60"/>
              <p:cNvSpPr/>
              <p:nvPr/>
            </p:nvSpPr>
            <p:spPr>
              <a:xfrm>
                <a:off x="1760809" y="5378659"/>
                <a:ext cx="247418" cy="166858"/>
              </a:xfrm>
              <a:prstGeom prst="hexagon">
                <a:avLst/>
              </a:prstGeom>
              <a:gradFill>
                <a:gsLst>
                  <a:gs pos="25000">
                    <a:schemeClr val="tx1"/>
                  </a:gs>
                  <a:gs pos="100000">
                    <a:srgbClr val="FF0000"/>
                  </a:gs>
                </a:gsLst>
              </a:gra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3639116" y="5327488"/>
                <a:ext cx="284023" cy="295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/>
                  <a:t>P</a:t>
                </a:r>
                <a:endParaRPr lang="en-US" sz="1200" b="1" dirty="0"/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984677" y="5327488"/>
                <a:ext cx="284023" cy="295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/>
                  <a:t>P</a:t>
                </a:r>
                <a:endParaRPr lang="en-US" sz="1200" b="1" dirty="0"/>
              </a:p>
            </p:txBody>
          </p:sp>
          <p:sp>
            <p:nvSpPr>
              <p:cNvPr id="180" name="TextBox 179"/>
              <p:cNvSpPr txBox="1"/>
              <p:nvPr/>
            </p:nvSpPr>
            <p:spPr>
              <a:xfrm>
                <a:off x="1787166" y="5324012"/>
                <a:ext cx="241299" cy="295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/>
                  <a:t>I</a:t>
                </a:r>
                <a:endParaRPr lang="en-US" sz="1200" b="1" dirty="0"/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2427998" y="5326203"/>
                <a:ext cx="277188" cy="295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/>
                  <a:t>E</a:t>
                </a:r>
                <a:endParaRPr lang="en-US" sz="1200" b="1" dirty="0"/>
              </a:p>
            </p:txBody>
          </p:sp>
          <p:sp>
            <p:nvSpPr>
              <p:cNvPr id="271" name="TextBox 270"/>
              <p:cNvSpPr txBox="1"/>
              <p:nvPr/>
            </p:nvSpPr>
            <p:spPr>
              <a:xfrm>
                <a:off x="88972" y="1698776"/>
                <a:ext cx="954397" cy="328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Promoter</a:t>
                </a:r>
                <a:endParaRPr lang="en-US" sz="1400" b="1" dirty="0"/>
              </a:p>
            </p:txBody>
          </p:sp>
          <p:sp>
            <p:nvSpPr>
              <p:cNvPr id="272" name="TextBox 271"/>
              <p:cNvSpPr txBox="1"/>
              <p:nvPr/>
            </p:nvSpPr>
            <p:spPr>
              <a:xfrm>
                <a:off x="88972" y="2755546"/>
                <a:ext cx="936830" cy="328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Enhancer</a:t>
                </a:r>
                <a:endParaRPr lang="en-US" sz="1400" b="1" dirty="0"/>
              </a:p>
            </p:txBody>
          </p:sp>
          <p:sp>
            <p:nvSpPr>
              <p:cNvPr id="273" name="TextBox 272"/>
              <p:cNvSpPr txBox="1"/>
              <p:nvPr/>
            </p:nvSpPr>
            <p:spPr>
              <a:xfrm>
                <a:off x="88972" y="3872811"/>
                <a:ext cx="1658882" cy="328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Silencer/repressor</a:t>
                </a:r>
                <a:endParaRPr lang="en-US" sz="1400" b="1" dirty="0"/>
              </a:p>
            </p:txBody>
          </p:sp>
          <p:sp>
            <p:nvSpPr>
              <p:cNvPr id="274" name="TextBox 273"/>
              <p:cNvSpPr txBox="1"/>
              <p:nvPr/>
            </p:nvSpPr>
            <p:spPr>
              <a:xfrm>
                <a:off x="88972" y="4888476"/>
                <a:ext cx="1754308" cy="328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Insulator/boundary</a:t>
                </a:r>
                <a:endParaRPr lang="en-US" sz="1400" b="1" dirty="0"/>
              </a:p>
            </p:txBody>
          </p:sp>
          <p:grpSp>
            <p:nvGrpSpPr>
              <p:cNvPr id="275" name="Group 170"/>
              <p:cNvGrpSpPr/>
              <p:nvPr/>
            </p:nvGrpSpPr>
            <p:grpSpPr>
              <a:xfrm>
                <a:off x="450247" y="1304443"/>
                <a:ext cx="4075320" cy="1018502"/>
                <a:chOff x="676275" y="82712"/>
                <a:chExt cx="5491162" cy="1395370"/>
              </a:xfrm>
            </p:grpSpPr>
            <p:sp>
              <p:nvSpPr>
                <p:cNvPr id="276" name="Oval 275"/>
                <p:cNvSpPr/>
                <p:nvPr/>
              </p:nvSpPr>
              <p:spPr>
                <a:xfrm>
                  <a:off x="2909887" y="685800"/>
                  <a:ext cx="1028700" cy="547687"/>
                </a:xfrm>
                <a:prstGeom prst="ellipse">
                  <a:avLst/>
                </a:prstGeom>
                <a:gradFill>
                  <a:gsLst>
                    <a:gs pos="25000">
                      <a:schemeClr val="accent1">
                        <a:lumMod val="5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</a:gra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Can 276"/>
                <p:cNvSpPr/>
                <p:nvPr/>
              </p:nvSpPr>
              <p:spPr>
                <a:xfrm rot="5400000">
                  <a:off x="2161699" y="-262414"/>
                  <a:ext cx="100965" cy="3071813"/>
                </a:xfrm>
                <a:prstGeom prst="can">
                  <a:avLst/>
                </a:prstGeom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rgbClr val="FFFFFF"/>
                    </a:gs>
                  </a:gsLst>
                  <a:lin ang="10800000" scaled="0"/>
                  <a:tileRect/>
                </a:gra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Can 277"/>
                <p:cNvSpPr>
                  <a:spLocks/>
                </p:cNvSpPr>
                <p:nvPr/>
              </p:nvSpPr>
              <p:spPr>
                <a:xfrm rot="5400000">
                  <a:off x="3334939" y="744145"/>
                  <a:ext cx="190500" cy="1045364"/>
                </a:xfrm>
                <a:prstGeom prst="can">
                  <a:avLst/>
                </a:prstGeom>
                <a:gradFill flip="none" rotWithShape="1">
                  <a:gsLst>
                    <a:gs pos="25000">
                      <a:schemeClr val="accent1">
                        <a:lumMod val="50000"/>
                      </a:schemeClr>
                    </a:gs>
                    <a:gs pos="100000">
                      <a:srgbClr val="FFFFFF"/>
                    </a:gs>
                  </a:gsLst>
                  <a:lin ang="10800000" scaled="0"/>
                  <a:tileRect/>
                </a:gra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Can 278"/>
                <p:cNvSpPr/>
                <p:nvPr/>
              </p:nvSpPr>
              <p:spPr>
                <a:xfrm rot="5400000">
                  <a:off x="4154806" y="992505"/>
                  <a:ext cx="96202" cy="552450"/>
                </a:xfrm>
                <a:prstGeom prst="can">
                  <a:avLst/>
                </a:prstGeom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rgbClr val="FFFFFF"/>
                    </a:gs>
                  </a:gsLst>
                  <a:lin ang="10800000" scaled="0"/>
                  <a:tileRect/>
                </a:gra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0" name="Straight Connector 279"/>
                <p:cNvCxnSpPr/>
                <p:nvPr/>
              </p:nvCxnSpPr>
              <p:spPr>
                <a:xfrm rot="5400000">
                  <a:off x="3783987" y="948362"/>
                  <a:ext cx="443357" cy="395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3996279" y="740219"/>
                  <a:ext cx="1240090" cy="3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Can 281"/>
                <p:cNvSpPr>
                  <a:spLocks/>
                </p:cNvSpPr>
                <p:nvPr/>
              </p:nvSpPr>
              <p:spPr>
                <a:xfrm rot="5400000">
                  <a:off x="4973240" y="172639"/>
                  <a:ext cx="195264" cy="2193131"/>
                </a:xfrm>
                <a:prstGeom prst="can">
                  <a:avLst/>
                </a:prstGeom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rgbClr val="FFFFFF"/>
                    </a:gs>
                  </a:gsLst>
                  <a:lin ang="10800000" scaled="0"/>
                  <a:tileRect/>
                </a:gradFill>
                <a:ln>
                  <a:solidFill>
                    <a:schemeClr val="accent6">
                      <a:lumMod val="50000"/>
                    </a:schemeClr>
                  </a:solidFill>
                </a:ln>
                <a:scene3d>
                  <a:camera prst="orthographicFront"/>
                  <a:lightRig rig="flood" dir="t">
                    <a:rot lat="0" lon="0" rev="16200000"/>
                  </a:lightRig>
                </a:scene3d>
                <a:sp3d prstMaterial="legacyWireframe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TextBox 282"/>
                <p:cNvSpPr txBox="1"/>
                <p:nvPr/>
              </p:nvSpPr>
              <p:spPr>
                <a:xfrm>
                  <a:off x="2368357" y="82712"/>
                  <a:ext cx="2063618" cy="629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b="1" dirty="0" smtClean="0"/>
                    <a:t>Basal Transcriptional </a:t>
                  </a:r>
                </a:p>
                <a:p>
                  <a:pPr algn="ctr"/>
                  <a:r>
                    <a:rPr lang="en-US" sz="1100" b="1" dirty="0" smtClean="0"/>
                    <a:t>Machinery</a:t>
                  </a:r>
                  <a:endParaRPr lang="en-US" sz="1100" b="1" dirty="0"/>
                </a:p>
              </p:txBody>
            </p:sp>
            <p:sp>
              <p:nvSpPr>
                <p:cNvPr id="284" name="TextBox 283"/>
                <p:cNvSpPr txBox="1"/>
                <p:nvPr/>
              </p:nvSpPr>
              <p:spPr>
                <a:xfrm>
                  <a:off x="3258802" y="1073512"/>
                  <a:ext cx="382698" cy="4045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 smtClean="0"/>
                    <a:t>P</a:t>
                  </a:r>
                  <a:endParaRPr lang="en-US" sz="1200" b="1" dirty="0"/>
                </a:p>
              </p:txBody>
            </p:sp>
          </p:grpSp>
        </p:grpSp>
      </p:grpSp>
      <p:grpSp>
        <p:nvGrpSpPr>
          <p:cNvPr id="300" name="Group 299"/>
          <p:cNvGrpSpPr/>
          <p:nvPr/>
        </p:nvGrpSpPr>
        <p:grpSpPr>
          <a:xfrm>
            <a:off x="5188997" y="1548229"/>
            <a:ext cx="1938251" cy="2285521"/>
            <a:chOff x="830868" y="3402091"/>
            <a:chExt cx="2329327" cy="2746665"/>
          </a:xfrm>
        </p:grpSpPr>
        <p:pic>
          <p:nvPicPr>
            <p:cNvPr id="301" name="Picture 300" descr="2518866_pgen.1000177.g003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868" y="3402091"/>
              <a:ext cx="2329327" cy="2746665"/>
            </a:xfrm>
            <a:prstGeom prst="rect">
              <a:avLst/>
            </a:prstGeom>
          </p:spPr>
        </p:pic>
        <p:sp>
          <p:nvSpPr>
            <p:cNvPr id="302" name="TextBox 301"/>
            <p:cNvSpPr txBox="1"/>
            <p:nvPr/>
          </p:nvSpPr>
          <p:spPr>
            <a:xfrm>
              <a:off x="2397487" y="3439510"/>
              <a:ext cx="707388" cy="332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000090"/>
                  </a:solidFill>
                </a:rPr>
                <a:t>mRNA</a:t>
              </a:r>
              <a:endParaRPr lang="en-US" sz="1200" b="1" i="1" dirty="0">
                <a:solidFill>
                  <a:srgbClr val="000090"/>
                </a:solidFill>
              </a:endParaRPr>
            </a:p>
          </p:txBody>
        </p:sp>
      </p:grpSp>
      <p:pic>
        <p:nvPicPr>
          <p:cNvPr id="303" name="Picture 3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498" y="1538492"/>
            <a:ext cx="1846701" cy="2285521"/>
          </a:xfrm>
          <a:prstGeom prst="rect">
            <a:avLst/>
          </a:prstGeom>
        </p:spPr>
      </p:pic>
      <p:cxnSp>
        <p:nvCxnSpPr>
          <p:cNvPr id="304" name="Straight Connector 303"/>
          <p:cNvCxnSpPr/>
          <p:nvPr/>
        </p:nvCxnSpPr>
        <p:spPr>
          <a:xfrm>
            <a:off x="7631226" y="4188602"/>
            <a:ext cx="1524001" cy="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Rectangle 304"/>
          <p:cNvSpPr/>
          <p:nvPr/>
        </p:nvSpPr>
        <p:spPr>
          <a:xfrm>
            <a:off x="8163834" y="4000895"/>
            <a:ext cx="857031" cy="304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LacZ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6" name="Bent Arrow 305"/>
          <p:cNvSpPr/>
          <p:nvPr/>
        </p:nvSpPr>
        <p:spPr>
          <a:xfrm>
            <a:off x="7879900" y="3851614"/>
            <a:ext cx="457200" cy="304800"/>
          </a:xfrm>
          <a:prstGeom prst="ben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07" name="Rectangle 306"/>
          <p:cNvSpPr/>
          <p:nvPr/>
        </p:nvSpPr>
        <p:spPr>
          <a:xfrm>
            <a:off x="7801665" y="3993886"/>
            <a:ext cx="285969" cy="304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308" name="TextBox 307"/>
          <p:cNvSpPr txBox="1"/>
          <p:nvPr/>
        </p:nvSpPr>
        <p:spPr>
          <a:xfrm>
            <a:off x="8104311" y="4421674"/>
            <a:ext cx="1023971" cy="505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600" dirty="0" smtClean="0"/>
              <a:t>reporter gene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7745473" y="4264043"/>
            <a:ext cx="50406" cy="195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94992" y="4421674"/>
            <a:ext cx="983859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600" i="1" dirty="0" smtClean="0"/>
              <a:t>Sox10</a:t>
            </a:r>
          </a:p>
          <a:p>
            <a:pPr algn="ctr">
              <a:lnSpc>
                <a:spcPts val="1600"/>
              </a:lnSpc>
            </a:pPr>
            <a:r>
              <a:rPr lang="en-US" sz="1600" dirty="0" smtClean="0"/>
              <a:t>promoter</a:t>
            </a:r>
            <a:endParaRPr lang="en-US" sz="1600" dirty="0"/>
          </a:p>
        </p:txBody>
      </p:sp>
      <p:cxnSp>
        <p:nvCxnSpPr>
          <p:cNvPr id="309" name="Straight Connector 308"/>
          <p:cNvCxnSpPr/>
          <p:nvPr/>
        </p:nvCxnSpPr>
        <p:spPr>
          <a:xfrm>
            <a:off x="10177748" y="4200499"/>
            <a:ext cx="1524001" cy="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Rectangle 309"/>
          <p:cNvSpPr/>
          <p:nvPr/>
        </p:nvSpPr>
        <p:spPr>
          <a:xfrm>
            <a:off x="10710356" y="4012792"/>
            <a:ext cx="857031" cy="304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LacZ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1" name="Bent Arrow 310"/>
          <p:cNvSpPr/>
          <p:nvPr/>
        </p:nvSpPr>
        <p:spPr>
          <a:xfrm>
            <a:off x="10405556" y="3852793"/>
            <a:ext cx="457200" cy="304800"/>
          </a:xfrm>
          <a:prstGeom prst="ben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12" name="Rectangle 311"/>
          <p:cNvSpPr/>
          <p:nvPr/>
        </p:nvSpPr>
        <p:spPr>
          <a:xfrm>
            <a:off x="10348187" y="4005783"/>
            <a:ext cx="285969" cy="304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313" name="Rectangle 312"/>
          <p:cNvSpPr/>
          <p:nvPr/>
        </p:nvSpPr>
        <p:spPr>
          <a:xfrm>
            <a:off x="9976998" y="4015762"/>
            <a:ext cx="285969" cy="304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5" name="TextBox 314"/>
          <p:cNvSpPr txBox="1"/>
          <p:nvPr/>
        </p:nvSpPr>
        <p:spPr>
          <a:xfrm>
            <a:off x="9128282" y="4421674"/>
            <a:ext cx="12218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600" i="1" dirty="0" smtClean="0"/>
              <a:t>Sox10</a:t>
            </a:r>
          </a:p>
          <a:p>
            <a:pPr algn="ctr">
              <a:lnSpc>
                <a:spcPts val="1600"/>
              </a:lnSpc>
            </a:pPr>
            <a:r>
              <a:rPr lang="en-US" sz="1600" dirty="0"/>
              <a:t>e</a:t>
            </a:r>
            <a:r>
              <a:rPr lang="en-US" sz="1600" dirty="0" smtClean="0"/>
              <a:t>nhancer #4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505" y="4929684"/>
            <a:ext cx="6264216" cy="1815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644280" y="1867762"/>
            <a:ext cx="2221397" cy="162443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82989" y="1048392"/>
            <a:ext cx="2026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dirty="0" smtClean="0"/>
              <a:t>Normal </a:t>
            </a:r>
            <a:r>
              <a:rPr lang="en-US" i="1" dirty="0" smtClean="0"/>
              <a:t>Sox10</a:t>
            </a:r>
            <a:r>
              <a:rPr lang="en-US" dirty="0" smtClean="0"/>
              <a:t> expression</a:t>
            </a:r>
            <a:endParaRPr lang="en-US" dirty="0"/>
          </a:p>
        </p:txBody>
      </p:sp>
      <p:sp>
        <p:nvSpPr>
          <p:cNvPr id="316" name="TextBox 315"/>
          <p:cNvSpPr txBox="1"/>
          <p:nvPr/>
        </p:nvSpPr>
        <p:spPr>
          <a:xfrm>
            <a:off x="7396637" y="1004807"/>
            <a:ext cx="2026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dirty="0" smtClean="0"/>
              <a:t>Expression from promoter alone</a:t>
            </a:r>
            <a:endParaRPr lang="en-US" dirty="0"/>
          </a:p>
        </p:txBody>
      </p:sp>
      <p:sp>
        <p:nvSpPr>
          <p:cNvPr id="317" name="TextBox 316"/>
          <p:cNvSpPr txBox="1"/>
          <p:nvPr/>
        </p:nvSpPr>
        <p:spPr>
          <a:xfrm>
            <a:off x="9615671" y="1007271"/>
            <a:ext cx="22820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dirty="0" smtClean="0"/>
              <a:t>Expression from promoter + </a:t>
            </a:r>
            <a:r>
              <a:rPr lang="en-US" dirty="0" err="1" smtClean="0"/>
              <a:t>enhacner</a:t>
            </a:r>
            <a:endParaRPr lang="en-US" dirty="0"/>
          </a:p>
        </p:txBody>
      </p:sp>
      <p:cxnSp>
        <p:nvCxnSpPr>
          <p:cNvPr id="318" name="Straight Arrow Connector 317"/>
          <p:cNvCxnSpPr/>
          <p:nvPr/>
        </p:nvCxnSpPr>
        <p:spPr>
          <a:xfrm flipV="1">
            <a:off x="9864613" y="4264042"/>
            <a:ext cx="77280" cy="209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308" idx="0"/>
          </p:cNvCxnSpPr>
          <p:nvPr/>
        </p:nvCxnSpPr>
        <p:spPr>
          <a:xfrm flipH="1" flipV="1">
            <a:off x="8551361" y="4225942"/>
            <a:ext cx="64936" cy="1957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0" animBg="1"/>
      <p:bldP spid="306" grpId="0" animBg="1"/>
      <p:bldP spid="307" grpId="0" animBg="1"/>
      <p:bldP spid="308" grpId="0"/>
      <p:bldP spid="8" grpId="0"/>
      <p:bldP spid="310" grpId="0" animBg="1"/>
      <p:bldP spid="311" grpId="0" animBg="1"/>
      <p:bldP spid="312" grpId="0" animBg="1"/>
      <p:bldP spid="313" grpId="0" animBg="1"/>
      <p:bldP spid="315" grpId="0"/>
      <p:bldP spid="13" grpId="0"/>
      <p:bldP spid="316" grpId="0"/>
      <p:bldP spid="3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8729"/>
          </a:xfrm>
        </p:spPr>
        <p:txBody>
          <a:bodyPr wrap="square" tIns="182880" bIns="182880" anchor="t" anchorCtr="0">
            <a:spAutoFit/>
          </a:bodyPr>
          <a:lstStyle/>
          <a:p>
            <a:r>
              <a:rPr lang="en-US" b="1" dirty="0"/>
              <a:t> </a:t>
            </a:r>
            <a:r>
              <a:rPr lang="en-US" b="1" dirty="0" smtClean="0"/>
              <a:t>A (over-simplified) model for gene regulation 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923865"/>
            <a:ext cx="12192000" cy="548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TextBox 364"/>
          <p:cNvSpPr txBox="1"/>
          <p:nvPr/>
        </p:nvSpPr>
        <p:spPr>
          <a:xfrm>
            <a:off x="8109713" y="11482173"/>
            <a:ext cx="1239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</a:rPr>
              <a:t>Visel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et al., Nature. 2009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43" name="Picture 442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3752850" y="1159064"/>
            <a:ext cx="5075426" cy="55182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027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8729"/>
          </a:xfrm>
        </p:spPr>
        <p:txBody>
          <a:bodyPr wrap="square" tIns="182880" bIns="182880" anchor="t" anchorCtr="0">
            <a:spAutoFit/>
          </a:bodyPr>
          <a:lstStyle/>
          <a:p>
            <a:r>
              <a:rPr lang="en-US" b="1" dirty="0" smtClean="0"/>
              <a:t> Molecular properties of </a:t>
            </a:r>
            <a:r>
              <a:rPr lang="en-US" b="1" i="1" dirty="0" smtClean="0"/>
              <a:t>cis</a:t>
            </a:r>
            <a:r>
              <a:rPr lang="en-US" b="1" dirty="0" smtClean="0"/>
              <a:t>-regulatory </a:t>
            </a:r>
            <a:r>
              <a:rPr lang="en-US" b="1" dirty="0"/>
              <a:t>sequences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923865"/>
            <a:ext cx="12192000" cy="548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TextBox 364"/>
          <p:cNvSpPr txBox="1"/>
          <p:nvPr/>
        </p:nvSpPr>
        <p:spPr>
          <a:xfrm>
            <a:off x="8109713" y="11482173"/>
            <a:ext cx="1239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</a:rPr>
              <a:t>Visel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et al., Nature. 2009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69" name="Group 268"/>
          <p:cNvGrpSpPr/>
          <p:nvPr/>
        </p:nvGrpSpPr>
        <p:grpSpPr>
          <a:xfrm>
            <a:off x="7076082" y="4206022"/>
            <a:ext cx="365760" cy="365760"/>
            <a:chOff x="-606256" y="3601371"/>
            <a:chExt cx="365760" cy="365760"/>
          </a:xfrm>
          <a:solidFill>
            <a:srgbClr val="FFC000"/>
          </a:solidFill>
        </p:grpSpPr>
        <p:sp>
          <p:nvSpPr>
            <p:cNvPr id="270" name="Oval 269"/>
            <p:cNvSpPr/>
            <p:nvPr/>
          </p:nvSpPr>
          <p:spPr>
            <a:xfrm>
              <a:off x="-606256" y="3601371"/>
              <a:ext cx="365760" cy="365760"/>
            </a:xfrm>
            <a:prstGeom prst="ellipse">
              <a:avLst/>
            </a:prstGeom>
            <a:solidFill>
              <a:srgbClr val="89ADC8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-559277" y="3707464"/>
              <a:ext cx="28245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 smtClean="0"/>
                <a:t>N</a:t>
              </a:r>
              <a:endParaRPr lang="en-US" sz="1050" b="1" dirty="0"/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6701191" y="4206022"/>
            <a:ext cx="365760" cy="365760"/>
            <a:chOff x="-606256" y="3601371"/>
            <a:chExt cx="365760" cy="365760"/>
          </a:xfrm>
          <a:solidFill>
            <a:srgbClr val="FFC000"/>
          </a:solidFill>
        </p:grpSpPr>
        <p:sp>
          <p:nvSpPr>
            <p:cNvPr id="321" name="Oval 320"/>
            <p:cNvSpPr/>
            <p:nvPr/>
          </p:nvSpPr>
          <p:spPr>
            <a:xfrm>
              <a:off x="-606256" y="3601371"/>
              <a:ext cx="365760" cy="365760"/>
            </a:xfrm>
            <a:prstGeom prst="ellipse">
              <a:avLst/>
            </a:prstGeom>
            <a:solidFill>
              <a:srgbClr val="89ADC8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322" name="TextBox 321"/>
            <p:cNvSpPr txBox="1"/>
            <p:nvPr/>
          </p:nvSpPr>
          <p:spPr>
            <a:xfrm>
              <a:off x="-559277" y="3707464"/>
              <a:ext cx="28245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 smtClean="0"/>
                <a:t>N</a:t>
              </a:r>
              <a:endParaRPr lang="en-US" sz="1050" b="1" dirty="0"/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326299" y="4206022"/>
            <a:ext cx="365760" cy="365760"/>
            <a:chOff x="-606256" y="3601371"/>
            <a:chExt cx="365760" cy="365760"/>
          </a:xfrm>
          <a:solidFill>
            <a:srgbClr val="FFC000"/>
          </a:solidFill>
        </p:grpSpPr>
        <p:sp>
          <p:nvSpPr>
            <p:cNvPr id="324" name="Oval 323"/>
            <p:cNvSpPr/>
            <p:nvPr/>
          </p:nvSpPr>
          <p:spPr>
            <a:xfrm>
              <a:off x="-606256" y="3601371"/>
              <a:ext cx="365760" cy="365760"/>
            </a:xfrm>
            <a:prstGeom prst="ellipse">
              <a:avLst/>
            </a:prstGeom>
            <a:solidFill>
              <a:srgbClr val="89ADC8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-559277" y="3707464"/>
              <a:ext cx="28245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 smtClean="0"/>
                <a:t>N</a:t>
              </a:r>
              <a:endParaRPr lang="en-US" sz="1050" b="1" dirty="0"/>
            </a:p>
          </p:txBody>
        </p:sp>
      </p:grpSp>
      <p:sp>
        <p:nvSpPr>
          <p:cNvPr id="326" name="Can 325"/>
          <p:cNvSpPr>
            <a:spLocks/>
          </p:cNvSpPr>
          <p:nvPr/>
        </p:nvSpPr>
        <p:spPr>
          <a:xfrm rot="5400000">
            <a:off x="4038508" y="1688336"/>
            <a:ext cx="100584" cy="320040"/>
          </a:xfrm>
          <a:prstGeom prst="can">
            <a:avLst/>
          </a:prstGeom>
          <a:gradFill flip="none" rotWithShape="1">
            <a:gsLst>
              <a:gs pos="4000">
                <a:schemeClr val="accent6">
                  <a:lumMod val="75000"/>
                </a:schemeClr>
              </a:gs>
              <a:gs pos="100000">
                <a:srgbClr val="FFFFFF"/>
              </a:gs>
            </a:gsLst>
            <a:lin ang="108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27" name="Straight Connector 326"/>
          <p:cNvCxnSpPr/>
          <p:nvPr/>
        </p:nvCxnSpPr>
        <p:spPr>
          <a:xfrm rot="5400000">
            <a:off x="7140591" y="1555574"/>
            <a:ext cx="309604" cy="1641"/>
          </a:xfrm>
          <a:prstGeom prst="line">
            <a:avLst/>
          </a:prstGeom>
          <a:ln w="57150" cap="sq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/>
          <p:nvPr/>
        </p:nvCxnSpPr>
        <p:spPr>
          <a:xfrm>
            <a:off x="7294572" y="1401592"/>
            <a:ext cx="601463" cy="13355"/>
          </a:xfrm>
          <a:prstGeom prst="line">
            <a:avLst/>
          </a:prstGeom>
          <a:ln w="57150" cap="sq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9" name="Can 328"/>
          <p:cNvSpPr>
            <a:spLocks/>
          </p:cNvSpPr>
          <p:nvPr/>
        </p:nvSpPr>
        <p:spPr>
          <a:xfrm rot="5400000">
            <a:off x="4228921" y="1649985"/>
            <a:ext cx="274320" cy="396742"/>
          </a:xfrm>
          <a:prstGeom prst="can">
            <a:avLst/>
          </a:prstGeom>
          <a:gradFill flip="none" rotWithShape="1">
            <a:gsLst>
              <a:gs pos="4000">
                <a:srgbClr val="FFFF00"/>
              </a:gs>
              <a:gs pos="100000">
                <a:srgbClr val="FFFFFF"/>
              </a:gs>
            </a:gsLst>
            <a:lin ang="108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0" name="TextBox 329"/>
          <p:cNvSpPr txBox="1"/>
          <p:nvPr/>
        </p:nvSpPr>
        <p:spPr>
          <a:xfrm>
            <a:off x="4153261" y="1694468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En</a:t>
            </a:r>
            <a:endParaRPr lang="en-US" sz="1400" b="1" dirty="0"/>
          </a:p>
        </p:txBody>
      </p:sp>
      <p:sp>
        <p:nvSpPr>
          <p:cNvPr id="331" name="Can 330"/>
          <p:cNvSpPr>
            <a:spLocks/>
          </p:cNvSpPr>
          <p:nvPr/>
        </p:nvSpPr>
        <p:spPr>
          <a:xfrm rot="5400000">
            <a:off x="5674290" y="659636"/>
            <a:ext cx="100584" cy="2377440"/>
          </a:xfrm>
          <a:prstGeom prst="can">
            <a:avLst/>
          </a:prstGeom>
          <a:gradFill flip="none" rotWithShape="1">
            <a:gsLst>
              <a:gs pos="4000">
                <a:schemeClr val="accent6">
                  <a:lumMod val="75000"/>
                </a:schemeClr>
              </a:gs>
              <a:gs pos="100000">
                <a:srgbClr val="FFFFFF"/>
              </a:gs>
            </a:gsLst>
            <a:lin ang="108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332" name="Group 331"/>
          <p:cNvGrpSpPr/>
          <p:nvPr/>
        </p:nvGrpSpPr>
        <p:grpSpPr>
          <a:xfrm>
            <a:off x="5447022" y="1621118"/>
            <a:ext cx="329156" cy="454477"/>
            <a:chOff x="4768537" y="2356031"/>
            <a:chExt cx="329156" cy="454477"/>
          </a:xfrm>
        </p:grpSpPr>
        <p:sp>
          <p:nvSpPr>
            <p:cNvPr id="333" name="Rectangle 332"/>
            <p:cNvSpPr/>
            <p:nvPr/>
          </p:nvSpPr>
          <p:spPr>
            <a:xfrm rot="2100000">
              <a:off x="4890697" y="2356031"/>
              <a:ext cx="90439" cy="454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4" name="Straight Connector 333"/>
            <p:cNvCxnSpPr/>
            <p:nvPr/>
          </p:nvCxnSpPr>
          <p:spPr>
            <a:xfrm flipV="1">
              <a:off x="4768537" y="2426574"/>
              <a:ext cx="219437" cy="3133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/>
          </p:nvCxnSpPr>
          <p:spPr>
            <a:xfrm flipV="1">
              <a:off x="4878256" y="2426574"/>
              <a:ext cx="219437" cy="3133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6" name="Isosceles Triangle 335"/>
          <p:cNvSpPr/>
          <p:nvPr/>
        </p:nvSpPr>
        <p:spPr>
          <a:xfrm rot="8166559">
            <a:off x="6772037" y="1788706"/>
            <a:ext cx="136461" cy="119301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7" name="Can 336"/>
          <p:cNvSpPr>
            <a:spLocks/>
          </p:cNvSpPr>
          <p:nvPr/>
        </p:nvSpPr>
        <p:spPr>
          <a:xfrm rot="5400000">
            <a:off x="6720260" y="1649985"/>
            <a:ext cx="274320" cy="396742"/>
          </a:xfrm>
          <a:prstGeom prst="can">
            <a:avLst/>
          </a:prstGeom>
          <a:gradFill flip="none" rotWithShape="1">
            <a:gsLst>
              <a:gs pos="4000">
                <a:srgbClr val="FFFF00"/>
              </a:gs>
              <a:gs pos="100000">
                <a:srgbClr val="FFFFFF"/>
              </a:gs>
            </a:gsLst>
            <a:lin ang="108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8" name="TextBox 337"/>
          <p:cNvSpPr txBox="1"/>
          <p:nvPr/>
        </p:nvSpPr>
        <p:spPr>
          <a:xfrm>
            <a:off x="6644600" y="1694468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Pr</a:t>
            </a:r>
            <a:endParaRPr lang="en-US" sz="1400" b="1" dirty="0"/>
          </a:p>
        </p:txBody>
      </p:sp>
      <p:sp>
        <p:nvSpPr>
          <p:cNvPr id="339" name="Can 338"/>
          <p:cNvSpPr>
            <a:spLocks/>
          </p:cNvSpPr>
          <p:nvPr/>
        </p:nvSpPr>
        <p:spPr>
          <a:xfrm rot="5400000">
            <a:off x="7349759" y="1472287"/>
            <a:ext cx="100584" cy="752138"/>
          </a:xfrm>
          <a:prstGeom prst="can">
            <a:avLst/>
          </a:prstGeom>
          <a:gradFill flip="none" rotWithShape="1">
            <a:gsLst>
              <a:gs pos="4000">
                <a:schemeClr val="accent6">
                  <a:lumMod val="75000"/>
                </a:schemeClr>
              </a:gs>
              <a:gs pos="100000">
                <a:srgbClr val="FFFFFF"/>
              </a:gs>
            </a:gsLst>
            <a:lin ang="108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0" name="Can 339"/>
          <p:cNvSpPr>
            <a:spLocks/>
          </p:cNvSpPr>
          <p:nvPr/>
        </p:nvSpPr>
        <p:spPr>
          <a:xfrm rot="5400000">
            <a:off x="7789936" y="1155835"/>
            <a:ext cx="274320" cy="1385042"/>
          </a:xfrm>
          <a:prstGeom prst="can">
            <a:avLst/>
          </a:prstGeom>
          <a:gradFill flip="none" rotWithShape="1">
            <a:gsLst>
              <a:gs pos="4000">
                <a:schemeClr val="accent6">
                  <a:lumMod val="75000"/>
                </a:schemeClr>
              </a:gs>
              <a:gs pos="100000">
                <a:srgbClr val="FFFFFF"/>
              </a:gs>
            </a:gsLst>
            <a:lin ang="108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7552081" y="1685821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Gene X</a:t>
            </a:r>
            <a:endParaRPr lang="en-US" sz="1400" b="1" dirty="0"/>
          </a:p>
        </p:txBody>
      </p:sp>
      <p:sp>
        <p:nvSpPr>
          <p:cNvPr id="342" name="Can 341"/>
          <p:cNvSpPr>
            <a:spLocks/>
          </p:cNvSpPr>
          <p:nvPr/>
        </p:nvSpPr>
        <p:spPr>
          <a:xfrm rot="5400000">
            <a:off x="8723101" y="1665476"/>
            <a:ext cx="100584" cy="365760"/>
          </a:xfrm>
          <a:prstGeom prst="can">
            <a:avLst/>
          </a:prstGeom>
          <a:gradFill flip="none" rotWithShape="1">
            <a:gsLst>
              <a:gs pos="4000">
                <a:schemeClr val="accent6">
                  <a:lumMod val="75000"/>
                </a:schemeClr>
              </a:gs>
              <a:gs pos="100000">
                <a:srgbClr val="FFFFFF"/>
              </a:gs>
            </a:gsLst>
            <a:lin ang="10800000" scaled="0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3" name="Arc 342"/>
          <p:cNvSpPr/>
          <p:nvPr/>
        </p:nvSpPr>
        <p:spPr>
          <a:xfrm rot="18959682">
            <a:off x="3840408" y="1155407"/>
            <a:ext cx="3383675" cy="3229330"/>
          </a:xfrm>
          <a:prstGeom prst="arc">
            <a:avLst>
              <a:gd name="adj1" fmla="val 16140558"/>
              <a:gd name="adj2" fmla="val 187571"/>
            </a:avLst>
          </a:prstGeom>
          <a:ln>
            <a:solidFill>
              <a:schemeClr val="tx1"/>
            </a:solidFill>
            <a:headEnd type="oval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4" name="Group 343"/>
          <p:cNvGrpSpPr/>
          <p:nvPr/>
        </p:nvGrpSpPr>
        <p:grpSpPr>
          <a:xfrm>
            <a:off x="6078629" y="1684789"/>
            <a:ext cx="4570080" cy="3056374"/>
            <a:chOff x="4573920" y="2182500"/>
            <a:chExt cx="4570080" cy="3056374"/>
          </a:xfrm>
        </p:grpSpPr>
        <p:sp>
          <p:nvSpPr>
            <p:cNvPr id="345" name="Can 344"/>
            <p:cNvSpPr>
              <a:spLocks/>
            </p:cNvSpPr>
            <p:nvPr/>
          </p:nvSpPr>
          <p:spPr>
            <a:xfrm rot="5400000">
              <a:off x="5358359" y="3855517"/>
              <a:ext cx="192024" cy="1760901"/>
            </a:xfrm>
            <a:prstGeom prst="can">
              <a:avLst/>
            </a:prstGeom>
            <a:gradFill flip="none" rotWithShape="1">
              <a:gsLst>
                <a:gs pos="4000">
                  <a:schemeClr val="accent6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346" name="Group 345"/>
            <p:cNvGrpSpPr/>
            <p:nvPr/>
          </p:nvGrpSpPr>
          <p:grpSpPr>
            <a:xfrm>
              <a:off x="5404795" y="3257100"/>
              <a:ext cx="2683463" cy="1037849"/>
              <a:chOff x="5593444" y="205369"/>
              <a:chExt cx="2683463" cy="1037849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362" name="Oval 361"/>
              <p:cNvSpPr/>
              <p:nvPr/>
            </p:nvSpPr>
            <p:spPr>
              <a:xfrm>
                <a:off x="5593444" y="205369"/>
                <a:ext cx="2683463" cy="1037849"/>
              </a:xfrm>
              <a:prstGeom prst="ellips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lt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>
                <a:off x="5718325" y="495423"/>
                <a:ext cx="25199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Basal transcriptional machinery</a:t>
                </a:r>
              </a:p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(RNA Pol2)</a:t>
                </a:r>
              </a:p>
            </p:txBody>
          </p:sp>
        </p:grpSp>
        <p:sp>
          <p:nvSpPr>
            <p:cNvPr id="347" name="Can 346"/>
            <p:cNvSpPr>
              <a:spLocks/>
            </p:cNvSpPr>
            <p:nvPr/>
          </p:nvSpPr>
          <p:spPr>
            <a:xfrm rot="5400000">
              <a:off x="6568271" y="3843711"/>
              <a:ext cx="426875" cy="1760901"/>
            </a:xfrm>
            <a:prstGeom prst="can">
              <a:avLst/>
            </a:prstGeom>
            <a:gradFill flip="none" rotWithShape="1">
              <a:gsLst>
                <a:gs pos="4000">
                  <a:srgbClr val="FFFF00"/>
                </a:gs>
                <a:gs pos="100000">
                  <a:srgbClr val="FFFFFF"/>
                </a:gs>
              </a:gsLst>
              <a:lin ang="10800000" scaled="0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8" name="TextBox 24"/>
            <p:cNvSpPr txBox="1"/>
            <p:nvPr/>
          </p:nvSpPr>
          <p:spPr>
            <a:xfrm>
              <a:off x="6278594" y="4575424"/>
              <a:ext cx="105207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Promoter</a:t>
              </a:r>
              <a:endParaRPr lang="en-US" sz="1400" b="1" dirty="0"/>
            </a:p>
          </p:txBody>
        </p:sp>
        <p:grpSp>
          <p:nvGrpSpPr>
            <p:cNvPr id="349" name="Group 348"/>
            <p:cNvGrpSpPr/>
            <p:nvPr/>
          </p:nvGrpSpPr>
          <p:grpSpPr>
            <a:xfrm>
              <a:off x="7812726" y="4260967"/>
              <a:ext cx="601463" cy="309606"/>
              <a:chOff x="7857650" y="4110365"/>
              <a:chExt cx="601463" cy="309606"/>
            </a:xfrm>
          </p:grpSpPr>
          <p:cxnSp>
            <p:nvCxnSpPr>
              <p:cNvPr id="360" name="Straight Connector 359"/>
              <p:cNvCxnSpPr/>
              <p:nvPr/>
            </p:nvCxnSpPr>
            <p:spPr>
              <a:xfrm rot="5400000">
                <a:off x="7703669" y="4264348"/>
                <a:ext cx="309604" cy="1641"/>
              </a:xfrm>
              <a:prstGeom prst="line">
                <a:avLst/>
              </a:prstGeom>
              <a:ln w="76200" cap="sq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/>
              <p:nvPr/>
            </p:nvCxnSpPr>
            <p:spPr>
              <a:xfrm>
                <a:off x="7857650" y="4110365"/>
                <a:ext cx="601463" cy="13355"/>
              </a:xfrm>
              <a:prstGeom prst="line">
                <a:avLst/>
              </a:prstGeom>
              <a:ln w="76200" cap="sq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0" name="Straight Connector 349"/>
            <p:cNvCxnSpPr/>
            <p:nvPr/>
          </p:nvCxnSpPr>
          <p:spPr>
            <a:xfrm flipV="1">
              <a:off x="4795411" y="2554095"/>
              <a:ext cx="293997" cy="52907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/>
          </p:nvCxnSpPr>
          <p:spPr>
            <a:xfrm>
              <a:off x="5604494" y="2523809"/>
              <a:ext cx="3142716" cy="544415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2" name="Can 351"/>
            <p:cNvSpPr>
              <a:spLocks/>
            </p:cNvSpPr>
            <p:nvPr/>
          </p:nvSpPr>
          <p:spPr>
            <a:xfrm rot="5400000">
              <a:off x="8002391" y="4232393"/>
              <a:ext cx="192024" cy="993913"/>
            </a:xfrm>
            <a:prstGeom prst="can">
              <a:avLst/>
            </a:prstGeom>
            <a:gradFill flip="none" rotWithShape="1">
              <a:gsLst>
                <a:gs pos="4000">
                  <a:schemeClr val="accent6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3" name="Can 352"/>
            <p:cNvSpPr>
              <a:spLocks/>
            </p:cNvSpPr>
            <p:nvPr/>
          </p:nvSpPr>
          <p:spPr>
            <a:xfrm rot="5400000">
              <a:off x="8199255" y="4056037"/>
              <a:ext cx="426875" cy="1336247"/>
            </a:xfrm>
            <a:prstGeom prst="can">
              <a:avLst/>
            </a:prstGeom>
            <a:gradFill flip="none" rotWithShape="1">
              <a:gsLst>
                <a:gs pos="4000">
                  <a:schemeClr val="accent6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8749282" y="4424124"/>
              <a:ext cx="394718" cy="6030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355" name="Oval 354"/>
            <p:cNvSpPr/>
            <p:nvPr/>
          </p:nvSpPr>
          <p:spPr>
            <a:xfrm>
              <a:off x="6866966" y="4084091"/>
              <a:ext cx="803829" cy="48577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rgbClr val="1010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GTF</a:t>
              </a:r>
              <a:endParaRPr lang="en-US" sz="1200" dirty="0"/>
            </a:p>
          </p:txBody>
        </p:sp>
        <p:sp>
          <p:nvSpPr>
            <p:cNvPr id="356" name="Round Same Side Corner Rectangle 355"/>
            <p:cNvSpPr/>
            <p:nvPr/>
          </p:nvSpPr>
          <p:spPr>
            <a:xfrm>
              <a:off x="6439076" y="4149153"/>
              <a:ext cx="544205" cy="388213"/>
            </a:xfrm>
            <a:prstGeom prst="round2Same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rgbClr val="10100B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smtClean="0">
                  <a:solidFill>
                    <a:schemeClr val="tx1"/>
                  </a:solidFill>
                </a:rPr>
                <a:t>GTF</a:t>
              </a:r>
              <a:endParaRPr 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357" name="Trapezoid 356"/>
            <p:cNvSpPr/>
            <p:nvPr/>
          </p:nvSpPr>
          <p:spPr>
            <a:xfrm>
              <a:off x="5942361" y="4087038"/>
              <a:ext cx="503114" cy="450328"/>
            </a:xfrm>
            <a:prstGeom prst="trapezoid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smtClean="0">
                  <a:solidFill>
                    <a:schemeClr val="tx1"/>
                  </a:solidFill>
                </a:rPr>
                <a:t>TF</a:t>
              </a:r>
              <a:endParaRPr 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5089408" y="2182500"/>
              <a:ext cx="532653" cy="3451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4795411" y="3097533"/>
              <a:ext cx="3951799" cy="214134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4" name="Group 363"/>
          <p:cNvGrpSpPr/>
          <p:nvPr/>
        </p:nvGrpSpPr>
        <p:grpSpPr>
          <a:xfrm>
            <a:off x="1504709" y="1684789"/>
            <a:ext cx="4419343" cy="3056374"/>
            <a:chOff x="0" y="2182500"/>
            <a:chExt cx="4419343" cy="3056374"/>
          </a:xfrm>
        </p:grpSpPr>
        <p:grpSp>
          <p:nvGrpSpPr>
            <p:cNvPr id="366" name="Group 365"/>
            <p:cNvGrpSpPr/>
            <p:nvPr/>
          </p:nvGrpSpPr>
          <p:grpSpPr>
            <a:xfrm>
              <a:off x="3563653" y="4697251"/>
              <a:ext cx="365760" cy="365760"/>
              <a:chOff x="-606256" y="3601371"/>
              <a:chExt cx="365760" cy="365760"/>
            </a:xfrm>
            <a:solidFill>
              <a:srgbClr val="FFC000"/>
            </a:solidFill>
          </p:grpSpPr>
          <p:sp>
            <p:nvSpPr>
              <p:cNvPr id="413" name="Oval 412"/>
              <p:cNvSpPr/>
              <p:nvPr/>
            </p:nvSpPr>
            <p:spPr>
              <a:xfrm>
                <a:off x="-606256" y="3601371"/>
                <a:ext cx="365760" cy="365760"/>
              </a:xfrm>
              <a:prstGeom prst="ellipse">
                <a:avLst/>
              </a:prstGeom>
              <a:solidFill>
                <a:srgbClr val="89ADC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TextBox 413"/>
              <p:cNvSpPr txBox="1"/>
              <p:nvPr/>
            </p:nvSpPr>
            <p:spPr>
              <a:xfrm>
                <a:off x="-559277" y="3707464"/>
                <a:ext cx="28245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/>
                  <a:t>N</a:t>
                </a:r>
                <a:endParaRPr lang="en-US" sz="1050" b="1" dirty="0"/>
              </a:p>
            </p:txBody>
          </p:sp>
        </p:grpSp>
        <p:grpSp>
          <p:nvGrpSpPr>
            <p:cNvPr id="367" name="Group 366"/>
            <p:cNvGrpSpPr/>
            <p:nvPr/>
          </p:nvGrpSpPr>
          <p:grpSpPr>
            <a:xfrm>
              <a:off x="3938544" y="4697251"/>
              <a:ext cx="365760" cy="365760"/>
              <a:chOff x="-606256" y="3601371"/>
              <a:chExt cx="365760" cy="365760"/>
            </a:xfrm>
            <a:solidFill>
              <a:srgbClr val="FFC000"/>
            </a:solidFill>
          </p:grpSpPr>
          <p:sp>
            <p:nvSpPr>
              <p:cNvPr id="411" name="Oval 410"/>
              <p:cNvSpPr/>
              <p:nvPr/>
            </p:nvSpPr>
            <p:spPr>
              <a:xfrm>
                <a:off x="-606256" y="3601371"/>
                <a:ext cx="365760" cy="365760"/>
              </a:xfrm>
              <a:prstGeom prst="ellipse">
                <a:avLst/>
              </a:prstGeom>
              <a:solidFill>
                <a:srgbClr val="89ADC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2" name="TextBox 411"/>
              <p:cNvSpPr txBox="1"/>
              <p:nvPr/>
            </p:nvSpPr>
            <p:spPr>
              <a:xfrm>
                <a:off x="-559277" y="3707464"/>
                <a:ext cx="28245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/>
                  <a:t>N</a:t>
                </a:r>
                <a:endParaRPr lang="en-US" sz="1050" b="1" dirty="0"/>
              </a:p>
            </p:txBody>
          </p:sp>
        </p:grpSp>
        <p:grpSp>
          <p:nvGrpSpPr>
            <p:cNvPr id="368" name="Group 367"/>
            <p:cNvGrpSpPr/>
            <p:nvPr/>
          </p:nvGrpSpPr>
          <p:grpSpPr>
            <a:xfrm>
              <a:off x="3188761" y="4697251"/>
              <a:ext cx="365760" cy="365760"/>
              <a:chOff x="-606256" y="3601371"/>
              <a:chExt cx="365760" cy="365760"/>
            </a:xfrm>
            <a:solidFill>
              <a:srgbClr val="FFC000"/>
            </a:solidFill>
          </p:grpSpPr>
          <p:sp>
            <p:nvSpPr>
              <p:cNvPr id="409" name="Oval 408"/>
              <p:cNvSpPr/>
              <p:nvPr/>
            </p:nvSpPr>
            <p:spPr>
              <a:xfrm>
                <a:off x="-606256" y="3601371"/>
                <a:ext cx="365760" cy="365760"/>
              </a:xfrm>
              <a:prstGeom prst="ellipse">
                <a:avLst/>
              </a:prstGeom>
              <a:solidFill>
                <a:srgbClr val="89ADC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TextBox 409"/>
              <p:cNvSpPr txBox="1"/>
              <p:nvPr/>
            </p:nvSpPr>
            <p:spPr>
              <a:xfrm>
                <a:off x="-559277" y="3707464"/>
                <a:ext cx="28245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/>
                  <a:t>N</a:t>
                </a:r>
                <a:endParaRPr lang="en-US" sz="1050" b="1" dirty="0"/>
              </a:p>
            </p:txBody>
          </p:sp>
        </p:grpSp>
        <p:grpSp>
          <p:nvGrpSpPr>
            <p:cNvPr id="369" name="Group 368"/>
            <p:cNvGrpSpPr/>
            <p:nvPr/>
          </p:nvGrpSpPr>
          <p:grpSpPr>
            <a:xfrm>
              <a:off x="763448" y="4697251"/>
              <a:ext cx="365760" cy="365760"/>
              <a:chOff x="-606256" y="3601371"/>
              <a:chExt cx="365760" cy="365760"/>
            </a:xfrm>
            <a:solidFill>
              <a:srgbClr val="FFC000"/>
            </a:solidFill>
          </p:grpSpPr>
          <p:sp>
            <p:nvSpPr>
              <p:cNvPr id="407" name="Oval 406"/>
              <p:cNvSpPr/>
              <p:nvPr/>
            </p:nvSpPr>
            <p:spPr>
              <a:xfrm>
                <a:off x="-606256" y="3601371"/>
                <a:ext cx="365760" cy="365760"/>
              </a:xfrm>
              <a:prstGeom prst="ellipse">
                <a:avLst/>
              </a:prstGeom>
              <a:solidFill>
                <a:srgbClr val="89ADC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TextBox 407"/>
              <p:cNvSpPr txBox="1"/>
              <p:nvPr/>
            </p:nvSpPr>
            <p:spPr>
              <a:xfrm>
                <a:off x="-559277" y="3707464"/>
                <a:ext cx="28245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/>
                  <a:t>N</a:t>
                </a:r>
                <a:endParaRPr lang="en-US" sz="1050" b="1" dirty="0"/>
              </a:p>
            </p:txBody>
          </p:sp>
        </p:grpSp>
        <p:grpSp>
          <p:nvGrpSpPr>
            <p:cNvPr id="370" name="Group 369"/>
            <p:cNvGrpSpPr/>
            <p:nvPr/>
          </p:nvGrpSpPr>
          <p:grpSpPr>
            <a:xfrm>
              <a:off x="1138339" y="4697251"/>
              <a:ext cx="365760" cy="365760"/>
              <a:chOff x="-606256" y="3601371"/>
              <a:chExt cx="365760" cy="365760"/>
            </a:xfrm>
            <a:solidFill>
              <a:srgbClr val="FFC000"/>
            </a:solidFill>
          </p:grpSpPr>
          <p:sp>
            <p:nvSpPr>
              <p:cNvPr id="405" name="Oval 404"/>
              <p:cNvSpPr/>
              <p:nvPr/>
            </p:nvSpPr>
            <p:spPr>
              <a:xfrm>
                <a:off x="-606256" y="3601371"/>
                <a:ext cx="365760" cy="365760"/>
              </a:xfrm>
              <a:prstGeom prst="ellipse">
                <a:avLst/>
              </a:prstGeom>
              <a:solidFill>
                <a:srgbClr val="89ADC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TextBox 405"/>
              <p:cNvSpPr txBox="1"/>
              <p:nvPr/>
            </p:nvSpPr>
            <p:spPr>
              <a:xfrm>
                <a:off x="-559277" y="3707464"/>
                <a:ext cx="28245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/>
                  <a:t>N</a:t>
                </a:r>
                <a:endParaRPr lang="en-US" sz="1050" b="1" dirty="0"/>
              </a:p>
            </p:txBody>
          </p:sp>
        </p:grpSp>
        <p:grpSp>
          <p:nvGrpSpPr>
            <p:cNvPr id="371" name="Group 370"/>
            <p:cNvGrpSpPr/>
            <p:nvPr/>
          </p:nvGrpSpPr>
          <p:grpSpPr>
            <a:xfrm>
              <a:off x="388556" y="4697251"/>
              <a:ext cx="365760" cy="365760"/>
              <a:chOff x="-606256" y="3601371"/>
              <a:chExt cx="365760" cy="365760"/>
            </a:xfrm>
            <a:solidFill>
              <a:srgbClr val="FFC000"/>
            </a:solidFill>
          </p:grpSpPr>
          <p:sp>
            <p:nvSpPr>
              <p:cNvPr id="403" name="Oval 402"/>
              <p:cNvSpPr/>
              <p:nvPr/>
            </p:nvSpPr>
            <p:spPr>
              <a:xfrm>
                <a:off x="-606256" y="3601371"/>
                <a:ext cx="365760" cy="365760"/>
              </a:xfrm>
              <a:prstGeom prst="ellipse">
                <a:avLst/>
              </a:prstGeom>
              <a:solidFill>
                <a:srgbClr val="89ADC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TextBox 403"/>
              <p:cNvSpPr txBox="1"/>
              <p:nvPr/>
            </p:nvSpPr>
            <p:spPr>
              <a:xfrm>
                <a:off x="-559277" y="3707464"/>
                <a:ext cx="28245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/>
                  <a:t>N</a:t>
                </a:r>
                <a:endParaRPr lang="en-US" sz="1050" b="1" dirty="0"/>
              </a:p>
            </p:txBody>
          </p:sp>
        </p:grpSp>
        <p:sp>
          <p:nvSpPr>
            <p:cNvPr id="372" name="Can 371"/>
            <p:cNvSpPr>
              <a:spLocks/>
            </p:cNvSpPr>
            <p:nvPr/>
          </p:nvSpPr>
          <p:spPr>
            <a:xfrm rot="5400000">
              <a:off x="880527" y="4033437"/>
              <a:ext cx="192024" cy="1376927"/>
            </a:xfrm>
            <a:prstGeom prst="can">
              <a:avLst/>
            </a:prstGeom>
            <a:gradFill flip="none" rotWithShape="1">
              <a:gsLst>
                <a:gs pos="4000">
                  <a:schemeClr val="accent6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3" name="Oval 372"/>
            <p:cNvSpPr/>
            <p:nvPr/>
          </p:nvSpPr>
          <p:spPr>
            <a:xfrm>
              <a:off x="1374408" y="3261365"/>
              <a:ext cx="1878818" cy="94991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Co-factors </a:t>
              </a:r>
              <a:r>
                <a:rPr lang="en-US" sz="1200" dirty="0" smtClean="0">
                  <a:solidFill>
                    <a:schemeClr val="tx1"/>
                  </a:solidFill>
                </a:rPr>
                <a:t>(p300, Mediator,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Cohesin</a:t>
              </a:r>
              <a:r>
                <a:rPr lang="en-US" sz="1200" dirty="0" smtClean="0">
                  <a:solidFill>
                    <a:schemeClr val="tx1"/>
                  </a:solidFill>
                </a:rPr>
                <a:t>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4" name="Can 373"/>
            <p:cNvSpPr>
              <a:spLocks/>
            </p:cNvSpPr>
            <p:nvPr/>
          </p:nvSpPr>
          <p:spPr>
            <a:xfrm rot="5400000">
              <a:off x="2143346" y="3843711"/>
              <a:ext cx="426875" cy="1760901"/>
            </a:xfrm>
            <a:prstGeom prst="can">
              <a:avLst/>
            </a:prstGeom>
            <a:gradFill flip="none" rotWithShape="1">
              <a:gsLst>
                <a:gs pos="25000">
                  <a:srgbClr val="FFFF58"/>
                </a:gs>
                <a:gs pos="100000">
                  <a:srgbClr val="FFFFFF"/>
                </a:gs>
              </a:gsLst>
              <a:lin ang="10800000" scaled="0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5" name="TextBox 24"/>
            <p:cNvSpPr txBox="1"/>
            <p:nvPr/>
          </p:nvSpPr>
          <p:spPr>
            <a:xfrm>
              <a:off x="1853669" y="4575424"/>
              <a:ext cx="105207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Enhancer</a:t>
              </a:r>
              <a:endParaRPr lang="en-US" sz="1400" b="1" dirty="0"/>
            </a:p>
          </p:txBody>
        </p:sp>
        <p:cxnSp>
          <p:nvCxnSpPr>
            <p:cNvPr id="376" name="Straight Connector 375"/>
            <p:cNvCxnSpPr/>
            <p:nvPr/>
          </p:nvCxnSpPr>
          <p:spPr>
            <a:xfrm flipV="1">
              <a:off x="381757" y="2525762"/>
              <a:ext cx="2234033" cy="557412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/>
          </p:nvCxnSpPr>
          <p:spPr>
            <a:xfrm>
              <a:off x="3121550" y="2525762"/>
              <a:ext cx="1200735" cy="571407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8" name="Rectangle 377"/>
            <p:cNvSpPr/>
            <p:nvPr/>
          </p:nvSpPr>
          <p:spPr>
            <a:xfrm>
              <a:off x="0" y="4434589"/>
              <a:ext cx="370927" cy="6030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2615790" y="2182500"/>
              <a:ext cx="532653" cy="3451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Can 379"/>
            <p:cNvSpPr>
              <a:spLocks/>
            </p:cNvSpPr>
            <p:nvPr/>
          </p:nvSpPr>
          <p:spPr>
            <a:xfrm rot="5400000">
              <a:off x="3703783" y="4101025"/>
              <a:ext cx="192024" cy="1239097"/>
            </a:xfrm>
            <a:prstGeom prst="can">
              <a:avLst/>
            </a:prstGeom>
            <a:gradFill flip="none" rotWithShape="1">
              <a:gsLst>
                <a:gs pos="4000">
                  <a:schemeClr val="accent6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1" name="Regular Pentagon 380"/>
            <p:cNvSpPr/>
            <p:nvPr/>
          </p:nvSpPr>
          <p:spPr>
            <a:xfrm>
              <a:off x="1445249" y="4009006"/>
              <a:ext cx="656130" cy="517618"/>
            </a:xfrm>
            <a:prstGeom prst="pentago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smtClean="0">
                  <a:solidFill>
                    <a:schemeClr val="tx1"/>
                  </a:solidFill>
                </a:rPr>
                <a:t>TF</a:t>
              </a:r>
              <a:endParaRPr 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382" name="Trapezoid 381"/>
            <p:cNvSpPr/>
            <p:nvPr/>
          </p:nvSpPr>
          <p:spPr>
            <a:xfrm>
              <a:off x="2055320" y="4076296"/>
              <a:ext cx="503114" cy="450328"/>
            </a:xfrm>
            <a:prstGeom prst="trapezoid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smtClean="0">
                  <a:solidFill>
                    <a:schemeClr val="tx1"/>
                  </a:solidFill>
                </a:rPr>
                <a:t>TF</a:t>
              </a:r>
              <a:endParaRPr 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383" name="Regular Pentagon 382"/>
            <p:cNvSpPr/>
            <p:nvPr/>
          </p:nvSpPr>
          <p:spPr>
            <a:xfrm>
              <a:off x="2525995" y="4009006"/>
              <a:ext cx="656130" cy="517618"/>
            </a:xfrm>
            <a:prstGeom prst="pentago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smtClean="0">
                  <a:solidFill>
                    <a:schemeClr val="tx1"/>
                  </a:solidFill>
                </a:rPr>
                <a:t>TF</a:t>
              </a:r>
              <a:endParaRPr 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370486" y="3097533"/>
              <a:ext cx="3951799" cy="214134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grpSp>
          <p:nvGrpSpPr>
            <p:cNvPr id="385" name="Group 384"/>
            <p:cNvGrpSpPr/>
            <p:nvPr/>
          </p:nvGrpSpPr>
          <p:grpSpPr>
            <a:xfrm>
              <a:off x="399845" y="4987034"/>
              <a:ext cx="337688" cy="137160"/>
              <a:chOff x="399845" y="5013782"/>
              <a:chExt cx="337688" cy="137160"/>
            </a:xfrm>
          </p:grpSpPr>
          <p:sp>
            <p:nvSpPr>
              <p:cNvPr id="401" name="Oval 400"/>
              <p:cNvSpPr/>
              <p:nvPr/>
            </p:nvSpPr>
            <p:spPr>
              <a:xfrm>
                <a:off x="399845" y="5013782"/>
                <a:ext cx="137160" cy="137160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Oval 401"/>
              <p:cNvSpPr/>
              <p:nvPr/>
            </p:nvSpPr>
            <p:spPr>
              <a:xfrm>
                <a:off x="600373" y="5013782"/>
                <a:ext cx="137160" cy="13716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6" name="Group 385"/>
            <p:cNvGrpSpPr/>
            <p:nvPr/>
          </p:nvGrpSpPr>
          <p:grpSpPr>
            <a:xfrm>
              <a:off x="779911" y="4987034"/>
              <a:ext cx="337688" cy="137160"/>
              <a:chOff x="399845" y="5013782"/>
              <a:chExt cx="337688" cy="137160"/>
            </a:xfrm>
          </p:grpSpPr>
          <p:sp>
            <p:nvSpPr>
              <p:cNvPr id="399" name="Oval 398"/>
              <p:cNvSpPr/>
              <p:nvPr/>
            </p:nvSpPr>
            <p:spPr>
              <a:xfrm>
                <a:off x="399845" y="5013782"/>
                <a:ext cx="137160" cy="137160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/>
              <p:cNvSpPr/>
              <p:nvPr/>
            </p:nvSpPr>
            <p:spPr>
              <a:xfrm>
                <a:off x="600373" y="5013782"/>
                <a:ext cx="137160" cy="13716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7" name="Group 386"/>
            <p:cNvGrpSpPr/>
            <p:nvPr/>
          </p:nvGrpSpPr>
          <p:grpSpPr>
            <a:xfrm>
              <a:off x="1150397" y="4987034"/>
              <a:ext cx="337688" cy="137160"/>
              <a:chOff x="399845" y="5013782"/>
              <a:chExt cx="337688" cy="137160"/>
            </a:xfrm>
          </p:grpSpPr>
          <p:sp>
            <p:nvSpPr>
              <p:cNvPr id="397" name="Oval 396"/>
              <p:cNvSpPr/>
              <p:nvPr/>
            </p:nvSpPr>
            <p:spPr>
              <a:xfrm>
                <a:off x="399845" y="5013782"/>
                <a:ext cx="137160" cy="137160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Oval 397"/>
              <p:cNvSpPr/>
              <p:nvPr/>
            </p:nvSpPr>
            <p:spPr>
              <a:xfrm>
                <a:off x="600373" y="5013782"/>
                <a:ext cx="137160" cy="13716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3203879" y="4987034"/>
              <a:ext cx="337688" cy="137160"/>
              <a:chOff x="399845" y="5013782"/>
              <a:chExt cx="337688" cy="137160"/>
            </a:xfrm>
          </p:grpSpPr>
          <p:sp>
            <p:nvSpPr>
              <p:cNvPr id="395" name="Oval 394"/>
              <p:cNvSpPr/>
              <p:nvPr/>
            </p:nvSpPr>
            <p:spPr>
              <a:xfrm>
                <a:off x="399845" y="5013782"/>
                <a:ext cx="137160" cy="137160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Oval 395"/>
              <p:cNvSpPr/>
              <p:nvPr/>
            </p:nvSpPr>
            <p:spPr>
              <a:xfrm>
                <a:off x="600373" y="5013782"/>
                <a:ext cx="137160" cy="13716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9" name="Group 388"/>
            <p:cNvGrpSpPr/>
            <p:nvPr/>
          </p:nvGrpSpPr>
          <p:grpSpPr>
            <a:xfrm>
              <a:off x="3585281" y="4987034"/>
              <a:ext cx="337688" cy="137160"/>
              <a:chOff x="399845" y="5013782"/>
              <a:chExt cx="337688" cy="137160"/>
            </a:xfrm>
          </p:grpSpPr>
          <p:sp>
            <p:nvSpPr>
              <p:cNvPr id="393" name="Oval 392"/>
              <p:cNvSpPr/>
              <p:nvPr/>
            </p:nvSpPr>
            <p:spPr>
              <a:xfrm>
                <a:off x="399845" y="5013782"/>
                <a:ext cx="137160" cy="137160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Oval 393"/>
              <p:cNvSpPr/>
              <p:nvPr/>
            </p:nvSpPr>
            <p:spPr>
              <a:xfrm>
                <a:off x="600373" y="5013782"/>
                <a:ext cx="137160" cy="13716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0" name="Group 389"/>
            <p:cNvGrpSpPr/>
            <p:nvPr/>
          </p:nvGrpSpPr>
          <p:grpSpPr>
            <a:xfrm>
              <a:off x="3953475" y="4987034"/>
              <a:ext cx="337688" cy="137160"/>
              <a:chOff x="399845" y="5013782"/>
              <a:chExt cx="337688" cy="137160"/>
            </a:xfrm>
          </p:grpSpPr>
          <p:sp>
            <p:nvSpPr>
              <p:cNvPr id="391" name="Oval 390"/>
              <p:cNvSpPr/>
              <p:nvPr/>
            </p:nvSpPr>
            <p:spPr>
              <a:xfrm>
                <a:off x="399845" y="5013782"/>
                <a:ext cx="137160" cy="137160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Oval 391"/>
              <p:cNvSpPr/>
              <p:nvPr/>
            </p:nvSpPr>
            <p:spPr>
              <a:xfrm>
                <a:off x="600373" y="5013782"/>
                <a:ext cx="137160" cy="13716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15" name="Rectangle 414"/>
          <p:cNvSpPr/>
          <p:nvPr/>
        </p:nvSpPr>
        <p:spPr>
          <a:xfrm>
            <a:off x="5840838" y="3857375"/>
            <a:ext cx="450645" cy="603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grpSp>
        <p:nvGrpSpPr>
          <p:cNvPr id="416" name="Group 415"/>
          <p:cNvGrpSpPr/>
          <p:nvPr/>
        </p:nvGrpSpPr>
        <p:grpSpPr>
          <a:xfrm>
            <a:off x="6341417" y="4495805"/>
            <a:ext cx="337688" cy="137160"/>
            <a:chOff x="399845" y="5013782"/>
            <a:chExt cx="337688" cy="137160"/>
          </a:xfrm>
        </p:grpSpPr>
        <p:sp>
          <p:nvSpPr>
            <p:cNvPr id="417" name="Oval 416"/>
            <p:cNvSpPr/>
            <p:nvPr/>
          </p:nvSpPr>
          <p:spPr>
            <a:xfrm>
              <a:off x="399845" y="5013782"/>
              <a:ext cx="137160" cy="137160"/>
            </a:xfrm>
            <a:prstGeom prst="ellipse">
              <a:avLst/>
            </a:prstGeom>
            <a:solidFill>
              <a:srgbClr val="FFC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/>
            <p:cNvSpPr/>
            <p:nvPr/>
          </p:nvSpPr>
          <p:spPr>
            <a:xfrm>
              <a:off x="600373" y="5013782"/>
              <a:ext cx="137160" cy="13716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9" name="Group 418"/>
          <p:cNvGrpSpPr/>
          <p:nvPr/>
        </p:nvGrpSpPr>
        <p:grpSpPr>
          <a:xfrm>
            <a:off x="6722819" y="4495805"/>
            <a:ext cx="337688" cy="137160"/>
            <a:chOff x="399845" y="5013782"/>
            <a:chExt cx="337688" cy="137160"/>
          </a:xfrm>
        </p:grpSpPr>
        <p:sp>
          <p:nvSpPr>
            <p:cNvPr id="420" name="Oval 419"/>
            <p:cNvSpPr/>
            <p:nvPr/>
          </p:nvSpPr>
          <p:spPr>
            <a:xfrm>
              <a:off x="399845" y="5013782"/>
              <a:ext cx="137160" cy="137160"/>
            </a:xfrm>
            <a:prstGeom prst="ellipse">
              <a:avLst/>
            </a:prstGeom>
            <a:solidFill>
              <a:srgbClr val="FFC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/>
            <p:cNvSpPr/>
            <p:nvPr/>
          </p:nvSpPr>
          <p:spPr>
            <a:xfrm>
              <a:off x="600373" y="5013782"/>
              <a:ext cx="137160" cy="13716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7091013" y="4495805"/>
            <a:ext cx="337688" cy="137160"/>
            <a:chOff x="399845" y="5013782"/>
            <a:chExt cx="337688" cy="137160"/>
          </a:xfrm>
        </p:grpSpPr>
        <p:sp>
          <p:nvSpPr>
            <p:cNvPr id="423" name="Oval 422"/>
            <p:cNvSpPr/>
            <p:nvPr/>
          </p:nvSpPr>
          <p:spPr>
            <a:xfrm>
              <a:off x="399845" y="5013782"/>
              <a:ext cx="137160" cy="137160"/>
            </a:xfrm>
            <a:prstGeom prst="ellipse">
              <a:avLst/>
            </a:prstGeom>
            <a:solidFill>
              <a:srgbClr val="FFC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/>
            <p:cNvSpPr/>
            <p:nvPr/>
          </p:nvSpPr>
          <p:spPr>
            <a:xfrm>
              <a:off x="600373" y="5013782"/>
              <a:ext cx="137160" cy="13716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5" name="TextBox 424"/>
          <p:cNvSpPr txBox="1"/>
          <p:nvPr/>
        </p:nvSpPr>
        <p:spPr>
          <a:xfrm>
            <a:off x="1785988" y="4913395"/>
            <a:ext cx="42963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alibri (Body)"/>
              </a:rPr>
              <a:t>Binds </a:t>
            </a:r>
            <a:r>
              <a:rPr lang="en-US" sz="1200" dirty="0">
                <a:latin typeface="Calibri (Body)"/>
              </a:rPr>
              <a:t>TFs and </a:t>
            </a:r>
            <a:r>
              <a:rPr lang="en-US" sz="1200" dirty="0" smtClean="0">
                <a:latin typeface="Calibri (Body)"/>
              </a:rPr>
              <a:t>co-factors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 (Body)"/>
              </a:rPr>
              <a:t>Nucleosome-free region of “accessible” </a:t>
            </a:r>
            <a:r>
              <a:rPr lang="en-US" sz="1200" dirty="0" smtClean="0">
                <a:latin typeface="Calibri (Body)"/>
              </a:rPr>
              <a:t>chromatin</a:t>
            </a:r>
            <a:endParaRPr lang="en-US" sz="1200" dirty="0">
              <a:latin typeface="Calibri (Body)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 (Body)"/>
              </a:rPr>
              <a:t>Lack of DNA </a:t>
            </a:r>
            <a:r>
              <a:rPr lang="en-US" sz="1200" dirty="0" smtClean="0">
                <a:latin typeface="Calibri (Body)"/>
              </a:rPr>
              <a:t>methylation</a:t>
            </a:r>
            <a:endParaRPr lang="en-US" sz="1200" dirty="0">
              <a:latin typeface="Calibri (Body)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 (Body)"/>
              </a:rPr>
              <a:t>Adjacent nucleosomes enriched for H3K4me1 </a:t>
            </a:r>
            <a:r>
              <a:rPr lang="en-US" sz="1200" dirty="0" smtClean="0">
                <a:latin typeface="Calibri (Body)"/>
              </a:rPr>
              <a:t>&amp; H3K27ac</a:t>
            </a:r>
            <a:endParaRPr lang="en-US" sz="1200" dirty="0">
              <a:latin typeface="Calibri (Body)"/>
            </a:endParaRPr>
          </a:p>
        </p:txBody>
      </p:sp>
      <p:sp>
        <p:nvSpPr>
          <p:cNvPr id="426" name="Oval 425"/>
          <p:cNvSpPr/>
          <p:nvPr/>
        </p:nvSpPr>
        <p:spPr>
          <a:xfrm>
            <a:off x="4714415" y="5351493"/>
            <a:ext cx="137160" cy="137160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/>
          <p:cNvSpPr/>
          <p:nvPr/>
        </p:nvSpPr>
        <p:spPr>
          <a:xfrm>
            <a:off x="5490232" y="5351493"/>
            <a:ext cx="137160" cy="13716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TextBox 427"/>
          <p:cNvSpPr txBox="1"/>
          <p:nvPr/>
        </p:nvSpPr>
        <p:spPr>
          <a:xfrm>
            <a:off x="9359173" y="6119336"/>
            <a:ext cx="2832827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 smtClean="0"/>
              <a:t>Example histone mod nomenclature: H3K4me3</a:t>
            </a:r>
          </a:p>
          <a:p>
            <a:r>
              <a:rPr lang="en-US" sz="1050" dirty="0" smtClean="0"/>
              <a:t>H3 = Histone 3</a:t>
            </a:r>
          </a:p>
          <a:p>
            <a:r>
              <a:rPr lang="en-US" sz="1050" dirty="0" smtClean="0"/>
              <a:t>K4 = Lysine 4</a:t>
            </a:r>
          </a:p>
          <a:p>
            <a:r>
              <a:rPr lang="en-US" sz="1050" dirty="0" smtClean="0"/>
              <a:t>me3 = tri-methylation</a:t>
            </a:r>
          </a:p>
        </p:txBody>
      </p:sp>
      <p:sp>
        <p:nvSpPr>
          <p:cNvPr id="429" name="TextBox 428"/>
          <p:cNvSpPr txBox="1"/>
          <p:nvPr/>
        </p:nvSpPr>
        <p:spPr>
          <a:xfrm>
            <a:off x="6204950" y="4913395"/>
            <a:ext cx="42963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alibri (Body)"/>
              </a:rPr>
              <a:t>Binds RNA Pol II, TFs </a:t>
            </a:r>
            <a:r>
              <a:rPr lang="en-US" sz="1200" dirty="0">
                <a:latin typeface="Calibri (Body)"/>
              </a:rPr>
              <a:t>and co-factors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alibri (Body)"/>
              </a:rPr>
              <a:t>Nucleosome-free </a:t>
            </a:r>
            <a:r>
              <a:rPr lang="en-US" sz="1200" dirty="0">
                <a:latin typeface="Calibri (Body)"/>
              </a:rPr>
              <a:t>region of </a:t>
            </a:r>
            <a:r>
              <a:rPr lang="en-US" sz="1200" dirty="0" smtClean="0">
                <a:latin typeface="Calibri (Body)"/>
              </a:rPr>
              <a:t>“accessible” chromatin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alibri (Body)"/>
              </a:rPr>
              <a:t>Lack of DNA methylation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 (Body)"/>
              </a:rPr>
              <a:t>Adjacent nucleosomes enriched for H3K4me3 &amp; </a:t>
            </a:r>
            <a:r>
              <a:rPr lang="en-US" sz="1200" dirty="0" smtClean="0">
                <a:latin typeface="Calibri (Body)"/>
              </a:rPr>
              <a:t>H3K27ac</a:t>
            </a:r>
            <a:endParaRPr lang="en-US" sz="1200" dirty="0">
              <a:latin typeface="Calibri (Body)"/>
            </a:endParaRPr>
          </a:p>
        </p:txBody>
      </p:sp>
      <p:sp>
        <p:nvSpPr>
          <p:cNvPr id="430" name="Oval 429"/>
          <p:cNvSpPr/>
          <p:nvPr/>
        </p:nvSpPr>
        <p:spPr>
          <a:xfrm>
            <a:off x="9185300" y="5351493"/>
            <a:ext cx="137160" cy="137160"/>
          </a:xfrm>
          <a:prstGeom prst="ellipse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/>
          <p:cNvSpPr/>
          <p:nvPr/>
        </p:nvSpPr>
        <p:spPr>
          <a:xfrm>
            <a:off x="9948917" y="5351493"/>
            <a:ext cx="137160" cy="13716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2577" y="6087212"/>
            <a:ext cx="3604125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 These are all things we can measure with HTS-based methods!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63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8729"/>
          </a:xfrm>
        </p:spPr>
        <p:txBody>
          <a:bodyPr wrap="square" tIns="182880" bIns="182880" anchor="t" anchorCtr="0">
            <a:spAutoFit/>
          </a:bodyPr>
          <a:lstStyle/>
          <a:p>
            <a:r>
              <a:rPr lang="en-US" b="1" dirty="0" smtClean="0"/>
              <a:t>Cis-regulatory elements &amp; human disease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923865"/>
            <a:ext cx="12192000" cy="548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8370871" y="4189214"/>
            <a:ext cx="3717344" cy="2662119"/>
          </a:xfrm>
          <a:prstGeom prst="rect">
            <a:avLst/>
          </a:prstGeom>
        </p:spPr>
      </p:pic>
      <p:sp>
        <p:nvSpPr>
          <p:cNvPr id="129" name="TextBox 128"/>
          <p:cNvSpPr txBox="1"/>
          <p:nvPr/>
        </p:nvSpPr>
        <p:spPr>
          <a:xfrm>
            <a:off x="135833" y="1067428"/>
            <a:ext cx="712844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ym typeface="Wingdings" panose="05000000000000000000" pitchFamily="2" charset="2"/>
              </a:rPr>
              <a:t>1) Isolated cases of highly penetrant </a:t>
            </a:r>
            <a:r>
              <a:rPr lang="en-US" b="1" dirty="0" smtClean="0">
                <a:sym typeface="Wingdings" panose="05000000000000000000" pitchFamily="2" charset="2"/>
              </a:rPr>
              <a:t>mutations in regulatory  elements.</a:t>
            </a:r>
            <a:endParaRPr lang="en-US" b="1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ym typeface="Wingdings" panose="05000000000000000000" pitchFamily="2" charset="2"/>
              </a:rPr>
              <a:t>Polydactyly </a:t>
            </a:r>
            <a:r>
              <a:rPr lang="en-US" sz="1600" dirty="0">
                <a:sym typeface="Wingdings" panose="05000000000000000000" pitchFamily="2" charset="2"/>
              </a:rPr>
              <a:t>[</a:t>
            </a:r>
            <a:r>
              <a:rPr lang="en-US" sz="1600" i="1" dirty="0">
                <a:sym typeface="Wingdings" panose="05000000000000000000" pitchFamily="2" charset="2"/>
              </a:rPr>
              <a:t>SHH</a:t>
            </a:r>
            <a:r>
              <a:rPr lang="en-US" sz="1600" dirty="0">
                <a:sym typeface="Wingdings" panose="05000000000000000000" pitchFamily="2" charset="2"/>
              </a:rPr>
              <a:t>]</a:t>
            </a:r>
            <a:r>
              <a:rPr lang="en-US" sz="1600" i="1" dirty="0">
                <a:sym typeface="Wingdings" panose="05000000000000000000" pitchFamily="2" charset="2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(Lettice et al., 2002)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dirty="0">
                <a:sym typeface="Wingdings" panose="05000000000000000000" pitchFamily="2" charset="2"/>
              </a:rPr>
              <a:t>β</a:t>
            </a:r>
            <a:r>
              <a:rPr lang="en-US" sz="1600" dirty="0">
                <a:sym typeface="Wingdings" panose="05000000000000000000" pitchFamily="2" charset="2"/>
              </a:rPr>
              <a:t>-thalassemia [</a:t>
            </a:r>
            <a:r>
              <a:rPr lang="en-US" sz="1600" i="1" dirty="0">
                <a:sym typeface="Wingdings" panose="05000000000000000000" pitchFamily="2" charset="2"/>
              </a:rPr>
              <a:t>HBB</a:t>
            </a:r>
            <a:r>
              <a:rPr lang="en-US" sz="1600" dirty="0">
                <a:sym typeface="Wingdings" panose="05000000000000000000" pitchFamily="2" charset="2"/>
              </a:rPr>
              <a:t>]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(Driscoll et al., 1989)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Pierre Robin Sequence [</a:t>
            </a:r>
            <a:r>
              <a:rPr lang="en-US" sz="1600" i="1" dirty="0">
                <a:sym typeface="Wingdings" panose="05000000000000000000" pitchFamily="2" charset="2"/>
              </a:rPr>
              <a:t>SOX9</a:t>
            </a:r>
            <a:r>
              <a:rPr lang="en-US" sz="1600" dirty="0">
                <a:sym typeface="Wingdings" panose="05000000000000000000" pitchFamily="2" charset="2"/>
              </a:rPr>
              <a:t>]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Benko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 et al., 2009)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Pancreatic Agenesis [</a:t>
            </a:r>
            <a:r>
              <a:rPr lang="en-US" sz="1600" i="1" dirty="0">
                <a:sym typeface="Wingdings" panose="05000000000000000000" pitchFamily="2" charset="2"/>
              </a:rPr>
              <a:t>PTF1A</a:t>
            </a:r>
            <a:r>
              <a:rPr lang="en-US" sz="1600" dirty="0">
                <a:sym typeface="Wingdings" panose="05000000000000000000" pitchFamily="2" charset="2"/>
              </a:rPr>
              <a:t>]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Weeden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 et al., 2014)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Congenital Heart Defect [</a:t>
            </a:r>
            <a:r>
              <a:rPr lang="en-US" sz="1600" i="1" dirty="0">
                <a:sym typeface="Wingdings" panose="05000000000000000000" pitchFamily="2" charset="2"/>
              </a:rPr>
              <a:t>TBX5</a:t>
            </a:r>
            <a:r>
              <a:rPr lang="en-US" sz="1600" dirty="0">
                <a:sym typeface="Wingdings" panose="05000000000000000000" pitchFamily="2" charset="2"/>
              </a:rPr>
              <a:t>]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Smemo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 et al., 2012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ym typeface="Wingdings" panose="05000000000000000000" pitchFamily="2" charset="2"/>
              </a:rPr>
              <a:t>Cancer[</a:t>
            </a:r>
            <a:r>
              <a:rPr lang="en-US" sz="1600" i="1" dirty="0" smtClean="0">
                <a:sym typeface="Wingdings" panose="05000000000000000000" pitchFamily="2" charset="2"/>
              </a:rPr>
              <a:t>TERT</a:t>
            </a:r>
            <a:r>
              <a:rPr lang="en-US" sz="1600" dirty="0" smtClean="0">
                <a:sym typeface="Wingdings" panose="05000000000000000000" pitchFamily="2" charset="2"/>
              </a:rPr>
              <a:t>]</a:t>
            </a:r>
            <a:r>
              <a:rPr lang="en-US" sz="1600" i="1" dirty="0" smtClean="0">
                <a:sym typeface="Wingdings" panose="05000000000000000000" pitchFamily="2" charset="2"/>
              </a:rPr>
              <a:t>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(Huang et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al.,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2013)</a:t>
            </a:r>
            <a:endParaRPr lang="en-US" sz="1200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122590" y="4157562"/>
            <a:ext cx="911635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ym typeface="Wingdings" panose="05000000000000000000" pitchFamily="2" charset="2"/>
              </a:rPr>
              <a:t>2) SNPs associated with human disease by GWAS are highly enriched in enhancers.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Cleft lip [</a:t>
            </a:r>
            <a:r>
              <a:rPr lang="en-US" sz="1600" i="1" dirty="0">
                <a:sym typeface="Wingdings" panose="05000000000000000000" pitchFamily="2" charset="2"/>
              </a:rPr>
              <a:t>IRF6</a:t>
            </a:r>
            <a:r>
              <a:rPr lang="en-US" sz="1600" dirty="0">
                <a:sym typeface="Wingdings" panose="05000000000000000000" pitchFamily="2" charset="2"/>
              </a:rPr>
              <a:t>]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Rahimov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 et al., 2008)</a:t>
            </a:r>
            <a:endParaRPr lang="en-US" sz="1600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Obesity/T2D [</a:t>
            </a:r>
            <a:r>
              <a:rPr lang="en-US" sz="1600" i="1" dirty="0">
                <a:sym typeface="Wingdings" panose="05000000000000000000" pitchFamily="2" charset="2"/>
              </a:rPr>
              <a:t>IRX3</a:t>
            </a:r>
            <a:r>
              <a:rPr lang="en-US" sz="1600" dirty="0">
                <a:sym typeface="Wingdings" panose="05000000000000000000" pitchFamily="2" charset="2"/>
              </a:rPr>
              <a:t>]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Smemo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 et al., 2014)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Hirschsprung's disease [</a:t>
            </a:r>
            <a:r>
              <a:rPr lang="en-US" sz="1600" i="1" dirty="0">
                <a:sym typeface="Wingdings" panose="05000000000000000000" pitchFamily="2" charset="2"/>
              </a:rPr>
              <a:t>RET</a:t>
            </a:r>
            <a:r>
              <a:rPr lang="en-US" sz="1600" dirty="0">
                <a:sym typeface="Wingdings" panose="05000000000000000000" pitchFamily="2" charset="2"/>
              </a:rPr>
              <a:t>]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Emison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 et al., 2005)</a:t>
            </a:r>
            <a:endParaRPr lang="en-US" sz="1200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Long QT syndrome [</a:t>
            </a:r>
            <a:r>
              <a:rPr lang="en-US" sz="1600" i="1" dirty="0">
                <a:sym typeface="Wingdings" panose="05000000000000000000" pitchFamily="2" charset="2"/>
              </a:rPr>
              <a:t>NOS1AP</a:t>
            </a:r>
            <a:r>
              <a:rPr lang="en-US" sz="1600" dirty="0">
                <a:sym typeface="Wingdings" panose="05000000000000000000" pitchFamily="2" charset="2"/>
              </a:rPr>
              <a:t>]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(Kapoor et al., 2014)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Pigmentation &amp; melanoma [</a:t>
            </a:r>
            <a:r>
              <a:rPr lang="en-US" sz="1600" i="1" dirty="0">
                <a:sym typeface="Wingdings" panose="05000000000000000000" pitchFamily="2" charset="2"/>
              </a:rPr>
              <a:t>IRF4</a:t>
            </a:r>
            <a:r>
              <a:rPr lang="en-US" sz="1600" dirty="0">
                <a:sym typeface="Wingdings" panose="05000000000000000000" pitchFamily="2" charset="2"/>
              </a:rPr>
              <a:t>]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Praetorius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 et al., 2013)</a:t>
            </a:r>
            <a:endParaRPr lang="en-US" sz="1600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1001776" y="5436456"/>
            <a:ext cx="10864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chemeClr val="bg1">
                    <a:lumMod val="50000"/>
                  </a:schemeClr>
                </a:solidFill>
              </a:rPr>
              <a:t>Maurano</a:t>
            </a:r>
            <a:r>
              <a:rPr lang="en-US" sz="1100" b="1" dirty="0">
                <a:solidFill>
                  <a:schemeClr val="bg1">
                    <a:lumMod val="50000"/>
                  </a:schemeClr>
                </a:solidFill>
              </a:rPr>
              <a:t> et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</a:rPr>
              <a:t>al. Science</a:t>
            </a:r>
            <a:r>
              <a:rPr lang="en-US" sz="1100" b="1" dirty="0">
                <a:solidFill>
                  <a:schemeClr val="bg1">
                    <a:lumMod val="50000"/>
                  </a:schemeClr>
                </a:solidFill>
              </a:rPr>
              <a:t>. 2012.</a:t>
            </a:r>
          </a:p>
        </p:txBody>
      </p:sp>
      <p:pic>
        <p:nvPicPr>
          <p:cNvPr id="13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80694" y="1057235"/>
            <a:ext cx="3166330" cy="1599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288" y="2695533"/>
            <a:ext cx="3139736" cy="1164061"/>
          </a:xfrm>
          <a:prstGeom prst="rect">
            <a:avLst/>
          </a:prstGeom>
        </p:spPr>
      </p:pic>
      <p:sp>
        <p:nvSpPr>
          <p:cNvPr id="134" name="Rectangle 133"/>
          <p:cNvSpPr/>
          <p:nvPr/>
        </p:nvSpPr>
        <p:spPr>
          <a:xfrm>
            <a:off x="9620746" y="3835340"/>
            <a:ext cx="23262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7F7F7F"/>
                </a:solidFill>
                <a:sym typeface="Wingdings" panose="05000000000000000000" pitchFamily="2" charset="2"/>
              </a:rPr>
              <a:t>Lettice et al., </a:t>
            </a:r>
            <a:r>
              <a:rPr lang="en-US" sz="1100" b="1" dirty="0" smtClean="0">
                <a:solidFill>
                  <a:srgbClr val="7F7F7F"/>
                </a:solidFill>
                <a:sym typeface="Wingdings" panose="05000000000000000000" pitchFamily="2" charset="2"/>
              </a:rPr>
              <a:t>2003; </a:t>
            </a:r>
            <a:r>
              <a:rPr lang="en-US" sz="1100" b="1" dirty="0" err="1" smtClean="0">
                <a:solidFill>
                  <a:srgbClr val="7F7F7F"/>
                </a:solidFill>
                <a:sym typeface="Wingdings" panose="05000000000000000000" pitchFamily="2" charset="2"/>
              </a:rPr>
              <a:t>Sagai</a:t>
            </a:r>
            <a:r>
              <a:rPr lang="en-US" sz="1100" b="1" dirty="0" smtClean="0">
                <a:solidFill>
                  <a:srgbClr val="7F7F7F"/>
                </a:solidFill>
                <a:sym typeface="Wingdings" panose="05000000000000000000" pitchFamily="2" charset="2"/>
              </a:rPr>
              <a:t> </a:t>
            </a:r>
            <a:r>
              <a:rPr lang="en-US" sz="1100" b="1" dirty="0">
                <a:solidFill>
                  <a:srgbClr val="7F7F7F"/>
                </a:solidFill>
                <a:sym typeface="Wingdings" panose="05000000000000000000" pitchFamily="2" charset="2"/>
              </a:rPr>
              <a:t>et al., 2005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23410" y="2656264"/>
            <a:ext cx="5145179" cy="1070212"/>
            <a:chOff x="2119094" y="2910335"/>
            <a:chExt cx="5145179" cy="1070212"/>
          </a:xfrm>
        </p:grpSpPr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5">
              <a:lum bright="-20000" contrast="40000"/>
            </a:blip>
            <a:stretch>
              <a:fillRect/>
            </a:stretch>
          </p:blipFill>
          <p:spPr>
            <a:xfrm>
              <a:off x="2119094" y="2910335"/>
              <a:ext cx="5145179" cy="1070212"/>
            </a:xfrm>
            <a:prstGeom prst="rect">
              <a:avLst/>
            </a:prstGeom>
          </p:spPr>
        </p:pic>
        <p:sp>
          <p:nvSpPr>
            <p:cNvPr id="136" name="Oval 135"/>
            <p:cNvSpPr/>
            <p:nvPr/>
          </p:nvSpPr>
          <p:spPr>
            <a:xfrm flipH="1" flipV="1">
              <a:off x="2935118" y="3335613"/>
              <a:ext cx="152400" cy="381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137" name="TextBox 136"/>
          <p:cNvSpPr txBox="1"/>
          <p:nvPr/>
        </p:nvSpPr>
        <p:spPr>
          <a:xfrm>
            <a:off x="122590" y="6094714"/>
            <a:ext cx="7918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600" b="1" dirty="0" smtClean="0">
                <a:sym typeface="Wingdings" panose="05000000000000000000" pitchFamily="2" charset="2"/>
              </a:rPr>
              <a:t>For </a:t>
            </a:r>
            <a:r>
              <a:rPr lang="en-US" sz="1600" b="1" u="sng" dirty="0">
                <a:sym typeface="Wingdings" panose="05000000000000000000" pitchFamily="2" charset="2"/>
              </a:rPr>
              <a:t>precision medicine</a:t>
            </a:r>
            <a:r>
              <a:rPr lang="en-US" sz="1600" b="1" dirty="0">
                <a:sym typeface="Wingdings" panose="05000000000000000000" pitchFamily="2" charset="2"/>
              </a:rPr>
              <a:t> we will need to better interpret non-coding genetic variation (98% of the human </a:t>
            </a:r>
            <a:r>
              <a:rPr lang="en-US" sz="1600" b="1" dirty="0" smtClean="0">
                <a:sym typeface="Wingdings" panose="05000000000000000000" pitchFamily="2" charset="2"/>
              </a:rPr>
              <a:t>genome is non-coding)</a:t>
            </a:r>
          </a:p>
        </p:txBody>
      </p:sp>
    </p:spTree>
    <p:extLst>
      <p:ext uri="{BB962C8B-B14F-4D97-AF65-F5344CB8AC3E}">
        <p14:creationId xmlns:p14="http://schemas.microsoft.com/office/powerpoint/2010/main" val="132986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8729"/>
          </a:xfrm>
        </p:spPr>
        <p:txBody>
          <a:bodyPr wrap="square" tIns="182880" bIns="182880" anchor="t" anchorCtr="0">
            <a:spAutoFit/>
          </a:bodyPr>
          <a:lstStyle/>
          <a:p>
            <a:r>
              <a:rPr lang="en-US" b="1" dirty="0" smtClean="0"/>
              <a:t> Outline &amp; objectives for today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923865"/>
            <a:ext cx="12192000" cy="548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800100" y="1352550"/>
            <a:ext cx="10515600" cy="51625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Overview of High </a:t>
            </a:r>
            <a:r>
              <a:rPr lang="en-US" dirty="0"/>
              <a:t>Throughput Sequencing </a:t>
            </a:r>
            <a:r>
              <a:rPr lang="en-US" dirty="0" smtClean="0"/>
              <a:t>(HTS) technology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 to the human genome and gene regulation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Common applications of HTS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Learning objectives: (you should be able to…)</a:t>
            </a:r>
          </a:p>
          <a:p>
            <a:pPr lvl="2"/>
            <a:r>
              <a:rPr lang="en-US" dirty="0"/>
              <a:t>Describe some </a:t>
            </a:r>
            <a:r>
              <a:rPr lang="en-US" dirty="0" smtClean="0"/>
              <a:t>widely used HTS-based methods</a:t>
            </a:r>
            <a:endParaRPr lang="en-US" dirty="0"/>
          </a:p>
          <a:p>
            <a:pPr lvl="2"/>
            <a:r>
              <a:rPr lang="en-US" dirty="0"/>
              <a:t>Compare and contrast these HTS-based </a:t>
            </a:r>
            <a:r>
              <a:rPr lang="en-US" dirty="0" smtClean="0"/>
              <a:t>methods</a:t>
            </a:r>
            <a:endParaRPr lang="en-US" dirty="0"/>
          </a:p>
          <a:p>
            <a:pPr lvl="2"/>
            <a:r>
              <a:rPr lang="en-US" dirty="0"/>
              <a:t>Identify scenarios in which you want to apply one technology vs another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82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8729"/>
          </a:xfrm>
        </p:spPr>
        <p:txBody>
          <a:bodyPr wrap="square" tIns="182880" bIns="182880" anchor="t" anchorCtr="0">
            <a:spAutoFit/>
          </a:bodyPr>
          <a:lstStyle/>
          <a:p>
            <a:r>
              <a:rPr lang="en-US" b="1" dirty="0" smtClean="0"/>
              <a:t> Whole genome sequencing, of course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923865"/>
            <a:ext cx="12192000" cy="548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169" y="1326634"/>
            <a:ext cx="3226089" cy="50805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91346" y="1423169"/>
            <a:ext cx="2614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Genome from cells, tissue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63847" y="2469634"/>
            <a:ext cx="3069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Break/cut into small fragments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70828" y="5309632"/>
            <a:ext cx="2590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Map (or assemble) </a:t>
            </a:r>
          </a:p>
          <a:p>
            <a:pPr algn="ctr"/>
            <a:r>
              <a:rPr lang="en-US" dirty="0" smtClean="0"/>
              <a:t>into contiguous sequence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31212" y="3797300"/>
            <a:ext cx="306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 billions of fragments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7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8729"/>
          </a:xfrm>
        </p:spPr>
        <p:txBody>
          <a:bodyPr wrap="square" tIns="182880" bIns="182880" anchor="t" anchorCtr="0">
            <a:spAutoFit/>
          </a:bodyPr>
          <a:lstStyle/>
          <a:p>
            <a:r>
              <a:rPr lang="en-US" b="1" dirty="0" smtClean="0"/>
              <a:t> Exome sequencing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923865"/>
            <a:ext cx="12192000" cy="548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Image result for exome sequenc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69" y="1265068"/>
            <a:ext cx="8288161" cy="52556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916105" y="1256263"/>
            <a:ext cx="3275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Target enrichment before sequencing</a:t>
            </a:r>
            <a:endParaRPr lang="en-US" dirty="0"/>
          </a:p>
        </p:txBody>
      </p:sp>
      <p:pic>
        <p:nvPicPr>
          <p:cNvPr id="11266" name="Picture 2" descr="Image result for exome sequenc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188" y="3904767"/>
            <a:ext cx="7350021" cy="2844076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056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3330"/>
          </a:xfrm>
        </p:spPr>
        <p:txBody>
          <a:bodyPr wrap="square" tIns="182880" bIns="182880" anchor="t" anchorCtr="0">
            <a:spAutoFit/>
          </a:bodyPr>
          <a:lstStyle/>
          <a:p>
            <a:r>
              <a:rPr lang="en-US" sz="4000" b="1" dirty="0" smtClean="0"/>
              <a:t> RNA-</a:t>
            </a:r>
            <a:r>
              <a:rPr lang="en-US" sz="4000" b="1" dirty="0" err="1" smtClean="0"/>
              <a:t>seq</a:t>
            </a:r>
            <a:r>
              <a:rPr lang="en-US" sz="4000" b="1" dirty="0" smtClean="0"/>
              <a:t>: studying transcribed portions of the genome</a:t>
            </a:r>
            <a:endParaRPr lang="en-US" sz="4000" b="1" dirty="0"/>
          </a:p>
        </p:txBody>
      </p:sp>
      <p:sp>
        <p:nvSpPr>
          <p:cNvPr id="4" name="Rectangle 3"/>
          <p:cNvSpPr/>
          <p:nvPr/>
        </p:nvSpPr>
        <p:spPr>
          <a:xfrm>
            <a:off x="0" y="923865"/>
            <a:ext cx="12192000" cy="548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/>
          <p:cNvSpPr>
            <a:spLocks noGrp="1"/>
          </p:cNvSpPr>
          <p:nvPr>
            <p:ph idx="1"/>
          </p:nvPr>
        </p:nvSpPr>
        <p:spPr>
          <a:xfrm>
            <a:off x="266700" y="1104900"/>
            <a:ext cx="10782300" cy="4805363"/>
          </a:xfrm>
        </p:spPr>
        <p:txBody>
          <a:bodyPr/>
          <a:lstStyle/>
          <a:p>
            <a:r>
              <a:rPr lang="en-US" dirty="0" smtClean="0"/>
              <a:t>Many variations</a:t>
            </a:r>
          </a:p>
          <a:p>
            <a:pPr lvl="1"/>
            <a:r>
              <a:rPr lang="en-US" dirty="0" smtClean="0"/>
              <a:t>Total RNA</a:t>
            </a:r>
          </a:p>
          <a:p>
            <a:pPr lvl="1"/>
            <a:r>
              <a:rPr lang="en-US" dirty="0" err="1" smtClean="0"/>
              <a:t>PolyA</a:t>
            </a:r>
            <a:r>
              <a:rPr lang="en-US" dirty="0" smtClean="0"/>
              <a:t> selection (mRNA)</a:t>
            </a:r>
          </a:p>
          <a:p>
            <a:pPr lvl="1"/>
            <a:r>
              <a:rPr lang="en-US" dirty="0" err="1" smtClean="0"/>
              <a:t>rRNA</a:t>
            </a:r>
            <a:r>
              <a:rPr lang="en-US" dirty="0" smtClean="0"/>
              <a:t> depletion</a:t>
            </a:r>
          </a:p>
          <a:p>
            <a:pPr lvl="1"/>
            <a:r>
              <a:rPr lang="en-US" dirty="0" smtClean="0"/>
              <a:t>Small RNA selection </a:t>
            </a:r>
            <a:endParaRPr lang="en-US" dirty="0"/>
          </a:p>
          <a:p>
            <a:pPr lvl="2"/>
            <a:r>
              <a:rPr lang="en-US" dirty="0" smtClean="0"/>
              <a:t>microRNA, snRNA, </a:t>
            </a:r>
            <a:r>
              <a:rPr lang="en-US" dirty="0" err="1" smtClean="0"/>
              <a:t>etc</a:t>
            </a:r>
            <a:endParaRPr lang="en-US" dirty="0"/>
          </a:p>
        </p:txBody>
      </p:sp>
      <p:pic>
        <p:nvPicPr>
          <p:cNvPr id="12290" name="Picture 2" descr="Image result for RNA-seq truse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25" y="1177786"/>
            <a:ext cx="6057900" cy="549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rcRect l="2165" r="4944"/>
          <a:stretch>
            <a:fillRect/>
          </a:stretch>
        </p:blipFill>
        <p:spPr>
          <a:xfrm>
            <a:off x="527018" y="2330422"/>
            <a:ext cx="11360182" cy="44144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 rot="16200000">
            <a:off x="-1158305" y="5062294"/>
            <a:ext cx="285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FPM (Fragments per million)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63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323849" y="133479"/>
            <a:ext cx="11534775" cy="58782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71" y="1533525"/>
            <a:ext cx="3946529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276" y="1533525"/>
            <a:ext cx="41368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303" y="1533525"/>
            <a:ext cx="3771775" cy="3133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76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/>
        </p:nvGrpSpPr>
        <p:grpSpPr>
          <a:xfrm>
            <a:off x="7458657" y="951297"/>
            <a:ext cx="3645678" cy="2334065"/>
            <a:chOff x="7203091" y="1012387"/>
            <a:chExt cx="4619715" cy="2957671"/>
          </a:xfrm>
        </p:grpSpPr>
        <p:pic>
          <p:nvPicPr>
            <p:cNvPr id="65" name="Picture 2" descr="Image result for Nucleosom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0827" y="1012387"/>
              <a:ext cx="4521979" cy="295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TextBox 65"/>
            <p:cNvSpPr txBox="1"/>
            <p:nvPr/>
          </p:nvSpPr>
          <p:spPr>
            <a:xfrm>
              <a:off x="7203091" y="3647132"/>
              <a:ext cx="2200290" cy="32175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b="1" dirty="0" smtClean="0">
                  <a:solidFill>
                    <a:schemeClr val="bg1">
                      <a:lumMod val="50000"/>
                    </a:schemeClr>
                  </a:solidFill>
                </a:rPr>
                <a:t>Kim, 2014</a:t>
              </a:r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sz="1050" b="1" dirty="0" smtClean="0">
                  <a:solidFill>
                    <a:schemeClr val="bg1">
                      <a:lumMod val="50000"/>
                    </a:schemeClr>
                  </a:solidFill>
                </a:rPr>
                <a:t>PMID: 24926467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8729"/>
          </a:xfrm>
        </p:spPr>
        <p:txBody>
          <a:bodyPr wrap="square" tIns="182880" bIns="182880" anchor="t" anchorCtr="0">
            <a:spAutoFit/>
          </a:bodyPr>
          <a:lstStyle/>
          <a:p>
            <a:r>
              <a:rPr lang="en-US" b="1" dirty="0" smtClean="0"/>
              <a:t> ChIP-seq: studying protein binding to the genome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923865"/>
            <a:ext cx="12192000" cy="548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22711" y="1449644"/>
            <a:ext cx="3828756" cy="1731569"/>
            <a:chOff x="164505" y="5326628"/>
            <a:chExt cx="3186846" cy="1441263"/>
          </a:xfrm>
        </p:grpSpPr>
        <p:grpSp>
          <p:nvGrpSpPr>
            <p:cNvPr id="9" name="Group 8"/>
            <p:cNvGrpSpPr/>
            <p:nvPr/>
          </p:nvGrpSpPr>
          <p:grpSpPr>
            <a:xfrm>
              <a:off x="164505" y="5326628"/>
              <a:ext cx="3186846" cy="1394965"/>
              <a:chOff x="272284" y="5334005"/>
              <a:chExt cx="3186846" cy="1394965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2837212" y="6440953"/>
                <a:ext cx="286407" cy="288017"/>
                <a:chOff x="-606256" y="3601371"/>
                <a:chExt cx="365760" cy="367816"/>
              </a:xfrm>
              <a:solidFill>
                <a:srgbClr val="FFC000"/>
              </a:solidFill>
            </p:grpSpPr>
            <p:sp>
              <p:nvSpPr>
                <p:cNvPr id="53" name="Oval 52"/>
                <p:cNvSpPr/>
                <p:nvPr/>
              </p:nvSpPr>
              <p:spPr>
                <a:xfrm>
                  <a:off x="-606256" y="3601371"/>
                  <a:ext cx="365760" cy="365760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-559277" y="3707464"/>
                  <a:ext cx="286082" cy="2617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/>
                    <a:t>N</a:t>
                  </a:r>
                  <a:endParaRPr lang="en-US" sz="1000" b="1" dirty="0"/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>
                <a:off x="3130769" y="6440953"/>
                <a:ext cx="286407" cy="288017"/>
                <a:chOff x="-606256" y="3601371"/>
                <a:chExt cx="365760" cy="367816"/>
              </a:xfrm>
              <a:solidFill>
                <a:srgbClr val="FFC000"/>
              </a:solidFill>
            </p:grpSpPr>
            <p:sp>
              <p:nvSpPr>
                <p:cNvPr id="51" name="Oval 50"/>
                <p:cNvSpPr/>
                <p:nvPr/>
              </p:nvSpPr>
              <p:spPr>
                <a:xfrm>
                  <a:off x="-606256" y="3601371"/>
                  <a:ext cx="365760" cy="365760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-559277" y="3707464"/>
                  <a:ext cx="286082" cy="2617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/>
                    <a:t>N</a:t>
                  </a:r>
                  <a:endParaRPr lang="en-US" sz="1000" b="1" dirty="0"/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2543655" y="6440953"/>
                <a:ext cx="286407" cy="288017"/>
                <a:chOff x="-606256" y="3601371"/>
                <a:chExt cx="365760" cy="367816"/>
              </a:xfrm>
              <a:solidFill>
                <a:srgbClr val="FFC000"/>
              </a:solidFill>
            </p:grpSpPr>
            <p:sp>
              <p:nvSpPr>
                <p:cNvPr id="49" name="Oval 48"/>
                <p:cNvSpPr/>
                <p:nvPr/>
              </p:nvSpPr>
              <p:spPr>
                <a:xfrm>
                  <a:off x="-606256" y="3601371"/>
                  <a:ext cx="365760" cy="365760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-559277" y="3707464"/>
                  <a:ext cx="286082" cy="2617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/>
                    <a:t>N</a:t>
                  </a:r>
                  <a:endParaRPr lang="en-US" sz="1000" b="1" dirty="0"/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644523" y="6440953"/>
                <a:ext cx="286407" cy="288017"/>
                <a:chOff x="-606256" y="3601371"/>
                <a:chExt cx="365760" cy="367816"/>
              </a:xfrm>
              <a:solidFill>
                <a:srgbClr val="FFC000"/>
              </a:solidFill>
            </p:grpSpPr>
            <p:sp>
              <p:nvSpPr>
                <p:cNvPr id="47" name="Oval 46"/>
                <p:cNvSpPr/>
                <p:nvPr/>
              </p:nvSpPr>
              <p:spPr>
                <a:xfrm>
                  <a:off x="-606256" y="3601371"/>
                  <a:ext cx="365760" cy="365760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-559277" y="3707464"/>
                  <a:ext cx="286082" cy="2617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/>
                    <a:t>N</a:t>
                  </a:r>
                  <a:endParaRPr lang="en-US" sz="1000" b="1" dirty="0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938080" y="6440953"/>
                <a:ext cx="286407" cy="288017"/>
                <a:chOff x="-606256" y="3601371"/>
                <a:chExt cx="365760" cy="367816"/>
              </a:xfrm>
              <a:solidFill>
                <a:srgbClr val="FFC000"/>
              </a:solidFill>
            </p:grpSpPr>
            <p:sp>
              <p:nvSpPr>
                <p:cNvPr id="45" name="Oval 44"/>
                <p:cNvSpPr/>
                <p:nvPr/>
              </p:nvSpPr>
              <p:spPr>
                <a:xfrm>
                  <a:off x="-606256" y="3601371"/>
                  <a:ext cx="365760" cy="365760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-559277" y="3707464"/>
                  <a:ext cx="286082" cy="2617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/>
                    <a:t>N</a:t>
                  </a:r>
                  <a:endParaRPr lang="en-US" sz="1000" b="1" dirty="0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350965" y="6440953"/>
                <a:ext cx="286407" cy="288017"/>
                <a:chOff x="-606256" y="3601371"/>
                <a:chExt cx="365760" cy="367816"/>
              </a:xfrm>
              <a:solidFill>
                <a:srgbClr val="FFC000"/>
              </a:solidFill>
            </p:grpSpPr>
            <p:sp>
              <p:nvSpPr>
                <p:cNvPr id="43" name="Oval 42"/>
                <p:cNvSpPr/>
                <p:nvPr/>
              </p:nvSpPr>
              <p:spPr>
                <a:xfrm>
                  <a:off x="-606256" y="3601371"/>
                  <a:ext cx="365760" cy="365760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-559277" y="3707464"/>
                  <a:ext cx="286082" cy="2617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/>
                    <a:t>N</a:t>
                  </a:r>
                  <a:endParaRPr lang="en-US" sz="1000" b="1" dirty="0"/>
                </a:p>
              </p:txBody>
            </p:sp>
          </p:grpSp>
          <p:sp>
            <p:nvSpPr>
              <p:cNvPr id="35" name="Can 34"/>
              <p:cNvSpPr>
                <a:spLocks/>
              </p:cNvSpPr>
              <p:nvPr/>
            </p:nvSpPr>
            <p:spPr>
              <a:xfrm rot="5400000">
                <a:off x="736201" y="5938573"/>
                <a:ext cx="150364" cy="1078197"/>
              </a:xfrm>
              <a:prstGeom prst="can">
                <a:avLst/>
              </a:prstGeom>
              <a:gradFill flip="none" rotWithShape="1">
                <a:gsLst>
                  <a:gs pos="4000">
                    <a:schemeClr val="accent6">
                      <a:lumMod val="75000"/>
                    </a:schemeClr>
                  </a:gs>
                  <a:gs pos="100000">
                    <a:srgbClr val="FFFFFF"/>
                  </a:gs>
                </a:gsLst>
                <a:lin ang="10800000" scaled="0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1122933" y="5334005"/>
                <a:ext cx="1471201" cy="743823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lt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</a:rPr>
                  <a:t>Co-factors </a:t>
                </a:r>
                <a:r>
                  <a:rPr lang="en-US" sz="1100" dirty="0" smtClean="0">
                    <a:solidFill>
                      <a:schemeClr val="tx1"/>
                    </a:solidFill>
                  </a:rPr>
                  <a:t>(p300, Mediator, </a:t>
                </a:r>
                <a:r>
                  <a:rPr lang="en-US" sz="1100" dirty="0" err="1" smtClean="0">
                    <a:solidFill>
                      <a:schemeClr val="tx1"/>
                    </a:solidFill>
                  </a:rPr>
                  <a:t>Cohesin</a:t>
                </a:r>
                <a:r>
                  <a:rPr lang="en-US" sz="1100" dirty="0" smtClean="0">
                    <a:solidFill>
                      <a:schemeClr val="tx1"/>
                    </a:solidFill>
                  </a:rPr>
                  <a:t>)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Can 36"/>
              <p:cNvSpPr>
                <a:spLocks/>
              </p:cNvSpPr>
              <p:nvPr/>
            </p:nvSpPr>
            <p:spPr>
              <a:xfrm rot="5400000">
                <a:off x="1725047" y="5790009"/>
                <a:ext cx="334263" cy="1378867"/>
              </a:xfrm>
              <a:prstGeom prst="can">
                <a:avLst/>
              </a:prstGeom>
              <a:gradFill flip="none" rotWithShape="1">
                <a:gsLst>
                  <a:gs pos="25000">
                    <a:srgbClr val="FFFF58"/>
                  </a:gs>
                  <a:gs pos="100000">
                    <a:srgbClr val="FFFFFF"/>
                  </a:gs>
                </a:gsLst>
                <a:lin ang="10800000" scaled="0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498216" y="6362974"/>
                <a:ext cx="823823" cy="2305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Enhancer</a:t>
                </a:r>
                <a:endParaRPr lang="en-US" sz="1200" b="1" dirty="0"/>
              </a:p>
            </p:txBody>
          </p:sp>
          <p:sp>
            <p:nvSpPr>
              <p:cNvPr id="39" name="Can 38"/>
              <p:cNvSpPr>
                <a:spLocks/>
              </p:cNvSpPr>
              <p:nvPr/>
            </p:nvSpPr>
            <p:spPr>
              <a:xfrm rot="5400000">
                <a:off x="2926748" y="6019433"/>
                <a:ext cx="150364" cy="914400"/>
              </a:xfrm>
              <a:prstGeom prst="can">
                <a:avLst/>
              </a:prstGeom>
              <a:gradFill flip="none" rotWithShape="1">
                <a:gsLst>
                  <a:gs pos="4000">
                    <a:schemeClr val="accent6">
                      <a:lumMod val="75000"/>
                    </a:schemeClr>
                  </a:gs>
                  <a:gs pos="100000">
                    <a:srgbClr val="FFFFFF"/>
                  </a:gs>
                </a:gsLst>
                <a:lin ang="10800000" scaled="0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gular Pentagon 39"/>
              <p:cNvSpPr/>
              <p:nvPr/>
            </p:nvSpPr>
            <p:spPr>
              <a:xfrm>
                <a:off x="1178405" y="5919442"/>
                <a:ext cx="513780" cy="405319"/>
              </a:xfrm>
              <a:prstGeom prst="pentag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>
                    <a:solidFill>
                      <a:schemeClr val="tx1"/>
                    </a:solidFill>
                  </a:rPr>
                  <a:t>TF</a:t>
                </a:r>
                <a:endParaRPr 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rapezoid 40"/>
              <p:cNvSpPr/>
              <p:nvPr/>
            </p:nvSpPr>
            <p:spPr>
              <a:xfrm>
                <a:off x="1656118" y="5972134"/>
                <a:ext cx="393961" cy="352628"/>
              </a:xfrm>
              <a:prstGeom prst="trapezoid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 smtClean="0">
                    <a:solidFill>
                      <a:schemeClr val="tx1"/>
                    </a:solidFill>
                  </a:rPr>
                  <a:t>TF</a:t>
                </a:r>
                <a:endParaRPr lang="en-US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gular Pentagon 41"/>
              <p:cNvSpPr/>
              <p:nvPr/>
            </p:nvSpPr>
            <p:spPr>
              <a:xfrm>
                <a:off x="2024678" y="5919442"/>
                <a:ext cx="513780" cy="405319"/>
              </a:xfrm>
              <a:prstGeom prst="pentag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>
                    <a:solidFill>
                      <a:schemeClr val="tx1"/>
                    </a:solidFill>
                  </a:rPr>
                  <a:t>TF</a:t>
                </a:r>
                <a:endParaRPr lang="en-US" sz="10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52026" y="6660488"/>
              <a:ext cx="3047081" cy="107403"/>
              <a:chOff x="359805" y="6667865"/>
              <a:chExt cx="3047081" cy="107403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359805" y="6667865"/>
                <a:ext cx="264425" cy="107403"/>
                <a:chOff x="399845" y="5013782"/>
                <a:chExt cx="337688" cy="137160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399845" y="5013782"/>
                  <a:ext cx="137160" cy="137160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600373" y="5013782"/>
                  <a:ext cx="137160" cy="13716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657414" y="6667865"/>
                <a:ext cx="264425" cy="107403"/>
                <a:chOff x="399845" y="5013782"/>
                <a:chExt cx="337688" cy="137160"/>
              </a:xfrm>
            </p:grpSpPr>
            <p:sp>
              <p:nvSpPr>
                <p:cNvPr id="25" name="Oval 24"/>
                <p:cNvSpPr/>
                <p:nvPr/>
              </p:nvSpPr>
              <p:spPr>
                <a:xfrm>
                  <a:off x="399845" y="5013782"/>
                  <a:ext cx="137160" cy="137160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600373" y="5013782"/>
                  <a:ext cx="137160" cy="13716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947522" y="6667865"/>
                <a:ext cx="264425" cy="107403"/>
                <a:chOff x="399845" y="5013782"/>
                <a:chExt cx="337688" cy="137160"/>
              </a:xfrm>
            </p:grpSpPr>
            <p:sp>
              <p:nvSpPr>
                <p:cNvPr id="23" name="Oval 22"/>
                <p:cNvSpPr/>
                <p:nvPr/>
              </p:nvSpPr>
              <p:spPr>
                <a:xfrm>
                  <a:off x="399845" y="5013782"/>
                  <a:ext cx="137160" cy="137160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600373" y="5013782"/>
                  <a:ext cx="137160" cy="13716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2555493" y="6667865"/>
                <a:ext cx="264425" cy="107403"/>
                <a:chOff x="399845" y="5013782"/>
                <a:chExt cx="337688" cy="137160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399845" y="5013782"/>
                  <a:ext cx="137160" cy="137160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600373" y="5013782"/>
                  <a:ext cx="137160" cy="13716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2854148" y="6667865"/>
                <a:ext cx="264425" cy="107403"/>
                <a:chOff x="399845" y="5013782"/>
                <a:chExt cx="337688" cy="137160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399845" y="5013782"/>
                  <a:ext cx="137160" cy="137160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600373" y="5013782"/>
                  <a:ext cx="137160" cy="13716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142461" y="6667865"/>
                <a:ext cx="264425" cy="107403"/>
                <a:chOff x="399845" y="5013782"/>
                <a:chExt cx="337688" cy="137160"/>
              </a:xfrm>
            </p:grpSpPr>
            <p:sp>
              <p:nvSpPr>
                <p:cNvPr id="17" name="Oval 16"/>
                <p:cNvSpPr/>
                <p:nvPr/>
              </p:nvSpPr>
              <p:spPr>
                <a:xfrm>
                  <a:off x="399845" y="5013782"/>
                  <a:ext cx="137160" cy="137160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600373" y="5013782"/>
                  <a:ext cx="137160" cy="13716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</p:grpSp>
      </p:grpSp>
      <p:sp>
        <p:nvSpPr>
          <p:cNvPr id="3" name="TextBox 2"/>
          <p:cNvSpPr txBox="1"/>
          <p:nvPr/>
        </p:nvSpPr>
        <p:spPr>
          <a:xfrm>
            <a:off x="314325" y="983855"/>
            <a:ext cx="3856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ChIP</a:t>
            </a:r>
            <a:r>
              <a:rPr lang="en-US" dirty="0" smtClean="0"/>
              <a:t> = </a:t>
            </a:r>
            <a:r>
              <a:rPr lang="en-US" u="sng" dirty="0" smtClean="0"/>
              <a:t>Ch</a:t>
            </a:r>
            <a:r>
              <a:rPr lang="en-US" dirty="0" smtClean="0"/>
              <a:t>romatin </a:t>
            </a:r>
            <a:r>
              <a:rPr lang="en-US" u="sng" dirty="0" smtClean="0"/>
              <a:t>I</a:t>
            </a:r>
            <a:r>
              <a:rPr lang="en-US" dirty="0" smtClean="0"/>
              <a:t>mmuno</a:t>
            </a:r>
            <a:r>
              <a:rPr lang="en-US" u="sng" dirty="0" smtClean="0"/>
              <a:t>p</a:t>
            </a:r>
            <a:r>
              <a:rPr lang="en-US" dirty="0" smtClean="0"/>
              <a:t>recipitation</a:t>
            </a:r>
            <a:endParaRPr lang="en-US" dirty="0"/>
          </a:p>
        </p:txBody>
      </p:sp>
      <p:pic>
        <p:nvPicPr>
          <p:cNvPr id="67" name="Picture 2" descr="http://vector.childrenshospital.org/wp-content/uploads/2011/06/histone-code.png?_ga=1.183893413.241617364.1493422691&amp;__utma=248766720.241617364.1493422691.1493422692.1493422692.1&amp;__utmb=248766720.2.9.1493422695897&amp;__utmc=248766720&amp;__utmx=-&amp;__utmz=248766720.1493422692.1.1.utmcsr=google|utmccn=(organic)|utmcmd=organic|utmctr=(not%20provided)&amp;__utmv=-&amp;__utmk=2035305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48" y="3428630"/>
            <a:ext cx="5453851" cy="295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6722544" y="6314427"/>
            <a:ext cx="6084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M=methylation, P=phosphorylation, A=acetylation</a:t>
            </a:r>
            <a:r>
              <a:rPr lang="en-US" sz="1400" dirty="0"/>
              <a:t>, </a:t>
            </a:r>
            <a:r>
              <a:rPr lang="en-US" sz="1400" dirty="0" smtClean="0"/>
              <a:t>U=</a:t>
            </a:r>
            <a:r>
              <a:rPr lang="en-US" sz="1400" dirty="0" err="1" smtClean="0"/>
              <a:t>ubiquitylation</a:t>
            </a:r>
            <a:endParaRPr lang="en-US" sz="1400" dirty="0" smtClean="0"/>
          </a:p>
          <a:p>
            <a:r>
              <a:rPr lang="en-US" sz="1400" dirty="0" smtClean="0"/>
              <a:t>(also </a:t>
            </a:r>
            <a:r>
              <a:rPr lang="en-US" sz="1400" dirty="0" err="1" smtClean="0"/>
              <a:t>sumoylation</a:t>
            </a:r>
            <a:r>
              <a:rPr lang="en-US" sz="1400" dirty="0" smtClean="0"/>
              <a:t>, </a:t>
            </a:r>
            <a:r>
              <a:rPr lang="en-US" sz="1400" dirty="0" err="1" smtClean="0"/>
              <a:t>citrulination</a:t>
            </a:r>
            <a:r>
              <a:rPr lang="en-US" sz="1400" dirty="0" smtClean="0"/>
              <a:t>, others)</a:t>
            </a:r>
            <a:endParaRPr lang="en-US" sz="1400" dirty="0"/>
          </a:p>
        </p:txBody>
      </p:sp>
      <p:grpSp>
        <p:nvGrpSpPr>
          <p:cNvPr id="11267" name="Group 11266"/>
          <p:cNvGrpSpPr/>
          <p:nvPr/>
        </p:nvGrpSpPr>
        <p:grpSpPr>
          <a:xfrm>
            <a:off x="314325" y="3651261"/>
            <a:ext cx="4865297" cy="2966444"/>
            <a:chOff x="6995309" y="1098418"/>
            <a:chExt cx="4865297" cy="2966444"/>
          </a:xfrm>
        </p:grpSpPr>
        <p:sp>
          <p:nvSpPr>
            <p:cNvPr id="71" name="Can 70"/>
            <p:cNvSpPr>
              <a:spLocks/>
            </p:cNvSpPr>
            <p:nvPr/>
          </p:nvSpPr>
          <p:spPr>
            <a:xfrm rot="5400000">
              <a:off x="8318804" y="1335429"/>
              <a:ext cx="79282" cy="230270"/>
            </a:xfrm>
            <a:prstGeom prst="can">
              <a:avLst/>
            </a:prstGeom>
            <a:gradFill flip="none" rotWithShape="1">
              <a:gsLst>
                <a:gs pos="4000">
                  <a:schemeClr val="accent6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 rot="5400000">
              <a:off x="10543581" y="1219845"/>
              <a:ext cx="244034" cy="1181"/>
            </a:xfrm>
            <a:prstGeom prst="line">
              <a:avLst/>
            </a:prstGeom>
            <a:ln w="57150" cap="sq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0665008" y="1098418"/>
              <a:ext cx="432755" cy="10527"/>
            </a:xfrm>
            <a:prstGeom prst="line">
              <a:avLst/>
            </a:prstGeom>
            <a:ln w="57150" cap="sq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an 73"/>
            <p:cNvSpPr>
              <a:spLocks/>
            </p:cNvSpPr>
            <p:nvPr/>
          </p:nvSpPr>
          <p:spPr>
            <a:xfrm rot="5400000">
              <a:off x="8449838" y="1307835"/>
              <a:ext cx="216223" cy="285457"/>
            </a:xfrm>
            <a:prstGeom prst="can">
              <a:avLst/>
            </a:prstGeom>
            <a:gradFill flip="none" rotWithShape="1">
              <a:gsLst>
                <a:gs pos="4000">
                  <a:srgbClr val="FFFF00"/>
                </a:gs>
                <a:gs pos="100000">
                  <a:srgbClr val="FFFFFF"/>
                </a:gs>
              </a:gsLst>
              <a:lin ang="10800000" scaled="0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378698" y="1329267"/>
              <a:ext cx="328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err="1" smtClean="0"/>
                <a:t>En</a:t>
              </a:r>
              <a:endParaRPr lang="en-US" sz="1100" b="1" dirty="0"/>
            </a:p>
          </p:txBody>
        </p:sp>
        <p:sp>
          <p:nvSpPr>
            <p:cNvPr id="76" name="Can 75"/>
            <p:cNvSpPr>
              <a:spLocks/>
            </p:cNvSpPr>
            <p:nvPr/>
          </p:nvSpPr>
          <p:spPr>
            <a:xfrm rot="5400000">
              <a:off x="9408339" y="673324"/>
              <a:ext cx="79282" cy="1554480"/>
            </a:xfrm>
            <a:prstGeom prst="can">
              <a:avLst/>
            </a:prstGeom>
            <a:gradFill flip="none" rotWithShape="1">
              <a:gsLst>
                <a:gs pos="4000">
                  <a:schemeClr val="accent6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9335690" y="1271452"/>
              <a:ext cx="236829" cy="358225"/>
              <a:chOff x="4768537" y="2356031"/>
              <a:chExt cx="329156" cy="454477"/>
            </a:xfrm>
          </p:grpSpPr>
          <p:sp>
            <p:nvSpPr>
              <p:cNvPr id="78" name="Rectangle 77"/>
              <p:cNvSpPr/>
              <p:nvPr/>
            </p:nvSpPr>
            <p:spPr>
              <a:xfrm rot="2100000">
                <a:off x="4890697" y="2356031"/>
                <a:ext cx="90439" cy="4544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79" name="Straight Connector 78"/>
              <p:cNvCxnSpPr/>
              <p:nvPr/>
            </p:nvCxnSpPr>
            <p:spPr>
              <a:xfrm flipV="1">
                <a:off x="4768537" y="2426574"/>
                <a:ext cx="219437" cy="3133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V="1">
                <a:off x="4878256" y="2426574"/>
                <a:ext cx="219437" cy="3133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Can 80"/>
            <p:cNvSpPr>
              <a:spLocks/>
            </p:cNvSpPr>
            <p:nvPr/>
          </p:nvSpPr>
          <p:spPr>
            <a:xfrm rot="5400000">
              <a:off x="10042069" y="1307835"/>
              <a:ext cx="216223" cy="285457"/>
            </a:xfrm>
            <a:prstGeom prst="can">
              <a:avLst/>
            </a:prstGeom>
            <a:gradFill flip="none" rotWithShape="1">
              <a:gsLst>
                <a:gs pos="4000">
                  <a:srgbClr val="FFFF00"/>
                </a:gs>
                <a:gs pos="100000">
                  <a:srgbClr val="FFFFFF"/>
                </a:gs>
              </a:gsLst>
              <a:lin ang="10800000" scaled="0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9988347" y="1320558"/>
              <a:ext cx="3097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err="1" smtClean="0"/>
                <a:t>Pr</a:t>
              </a:r>
              <a:endParaRPr lang="en-US" sz="1100" b="1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150156" y="2239963"/>
              <a:ext cx="826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/>
                <a:t>Poised:</a:t>
              </a:r>
              <a:endParaRPr lang="en-US" sz="14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075767" y="3194709"/>
              <a:ext cx="9012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/>
                <a:t>Inactive:</a:t>
              </a:r>
              <a:endParaRPr lang="en-US" sz="14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995309" y="2717336"/>
              <a:ext cx="9817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/>
                <a:t>Repressed:</a:t>
              </a:r>
              <a:endParaRPr lang="en-US" sz="1400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173305" y="1762590"/>
              <a:ext cx="8037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/>
                <a:t>Active:</a:t>
              </a:r>
              <a:endParaRPr lang="en-US" sz="1400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161836" y="2243951"/>
              <a:ext cx="8041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accent6">
                      <a:lumMod val="50000"/>
                    </a:schemeClr>
                  </a:solidFill>
                </a:rPr>
                <a:t>H3K4me1</a:t>
              </a:r>
              <a:endParaRPr lang="en-US" sz="12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141075" y="1668544"/>
              <a:ext cx="8456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accent6">
                      <a:lumMod val="50000"/>
                    </a:schemeClr>
                  </a:solidFill>
                </a:rPr>
                <a:t>H3K4me1</a:t>
              </a:r>
              <a:r>
                <a:rPr lang="en-US" sz="1200" b="1" dirty="0" smtClean="0"/>
                <a:t>,</a:t>
              </a:r>
            </a:p>
            <a:p>
              <a:pPr algn="ctr"/>
              <a:r>
                <a:rPr lang="en-US" sz="1200" b="1" dirty="0" smtClean="0">
                  <a:solidFill>
                    <a:schemeClr val="accent3">
                      <a:lumMod val="50000"/>
                    </a:schemeClr>
                  </a:solidFill>
                </a:rPr>
                <a:t>H3K27ac</a:t>
              </a:r>
              <a:endParaRPr lang="en-US" sz="12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100131" y="2634692"/>
              <a:ext cx="9275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FF0000"/>
                  </a:solidFill>
                </a:rPr>
                <a:t>H3K27me3 </a:t>
              </a:r>
            </a:p>
            <a:p>
              <a:pPr algn="ctr"/>
              <a:r>
                <a:rPr lang="en-US" sz="1200" b="1" dirty="0" smtClean="0">
                  <a:solidFill>
                    <a:srgbClr val="FFC000"/>
                  </a:solidFill>
                </a:rPr>
                <a:t>(H3K9me3)</a:t>
              </a:r>
              <a:endParaRPr lang="en-US" sz="1200" b="1" dirty="0">
                <a:solidFill>
                  <a:srgbClr val="FFC000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9657023" y="3210098"/>
              <a:ext cx="9533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00B0F0"/>
                  </a:solidFill>
                </a:rPr>
                <a:t>(H3K4me3)</a:t>
              </a:r>
              <a:endParaRPr lang="en-US" sz="1200" b="1" dirty="0">
                <a:solidFill>
                  <a:srgbClr val="00B0F0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731654" y="2243950"/>
              <a:ext cx="8041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00B0F0"/>
                  </a:solidFill>
                </a:rPr>
                <a:t>H3K4me3</a:t>
              </a:r>
              <a:endParaRPr lang="en-US" sz="1200" b="1" dirty="0">
                <a:solidFill>
                  <a:srgbClr val="00B0F0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710893" y="1668543"/>
              <a:ext cx="845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00B0F0"/>
                  </a:solidFill>
                </a:rPr>
                <a:t>H3K4me3,</a:t>
              </a:r>
            </a:p>
            <a:p>
              <a:pPr algn="ctr"/>
              <a:r>
                <a:rPr lang="en-US" sz="1200" b="1" dirty="0" smtClean="0">
                  <a:solidFill>
                    <a:schemeClr val="accent3">
                      <a:lumMod val="50000"/>
                    </a:schemeClr>
                  </a:solidFill>
                </a:rPr>
                <a:t>H3K27ac</a:t>
              </a:r>
              <a:endParaRPr lang="en-US" sz="12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669949" y="2634691"/>
              <a:ext cx="9275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FF0000"/>
                  </a:solidFill>
                </a:rPr>
                <a:t>H3K27me3 </a:t>
              </a:r>
            </a:p>
            <a:p>
              <a:pPr algn="ctr"/>
              <a:r>
                <a:rPr lang="en-US" sz="1200" b="1" dirty="0" smtClean="0">
                  <a:solidFill>
                    <a:srgbClr val="FFC000"/>
                  </a:solidFill>
                </a:rPr>
                <a:t>(H3K9me3)</a:t>
              </a:r>
              <a:endParaRPr lang="en-US" sz="1200" b="1" dirty="0">
                <a:solidFill>
                  <a:srgbClr val="FFC000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0744853" y="1717998"/>
              <a:ext cx="886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</a:rPr>
                <a:t>H3K36me3</a:t>
              </a:r>
              <a:endParaRPr lang="en-US" sz="12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71833" y="3210098"/>
              <a:ext cx="232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-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1071833" y="2153809"/>
              <a:ext cx="232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-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724093" y="2589620"/>
              <a:ext cx="9275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FF0000"/>
                  </a:solidFill>
                </a:rPr>
                <a:t>H3K27me3 </a:t>
              </a:r>
            </a:p>
            <a:p>
              <a:pPr algn="ctr"/>
              <a:r>
                <a:rPr lang="en-US" sz="1200" b="1" dirty="0" smtClean="0">
                  <a:solidFill>
                    <a:srgbClr val="FFC000"/>
                  </a:solidFill>
                </a:rPr>
                <a:t>(H3K9me3)</a:t>
              </a:r>
              <a:endParaRPr lang="en-US" sz="1200" b="1" dirty="0">
                <a:solidFill>
                  <a:srgbClr val="FFC000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8447871" y="3210098"/>
              <a:ext cx="232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-</a:t>
              </a:r>
            </a:p>
          </p:txBody>
        </p:sp>
        <p:sp>
          <p:nvSpPr>
            <p:cNvPr id="99" name="Can 98"/>
            <p:cNvSpPr>
              <a:spLocks/>
            </p:cNvSpPr>
            <p:nvPr/>
          </p:nvSpPr>
          <p:spPr>
            <a:xfrm rot="5400000">
              <a:off x="10499836" y="1170416"/>
              <a:ext cx="79282" cy="548640"/>
            </a:xfrm>
            <a:prstGeom prst="can">
              <a:avLst/>
            </a:prstGeom>
            <a:gradFill flip="none" rotWithShape="1">
              <a:gsLst>
                <a:gs pos="4000">
                  <a:schemeClr val="accent6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00" name="Can 99"/>
            <p:cNvSpPr>
              <a:spLocks/>
            </p:cNvSpPr>
            <p:nvPr/>
          </p:nvSpPr>
          <p:spPr>
            <a:xfrm rot="5400000">
              <a:off x="11011999" y="952293"/>
              <a:ext cx="216223" cy="996542"/>
            </a:xfrm>
            <a:prstGeom prst="can">
              <a:avLst/>
            </a:prstGeom>
            <a:gradFill flip="none" rotWithShape="1">
              <a:gsLst>
                <a:gs pos="4000">
                  <a:schemeClr val="accent6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01" name="Can 100"/>
            <p:cNvSpPr>
              <a:spLocks/>
            </p:cNvSpPr>
            <p:nvPr/>
          </p:nvSpPr>
          <p:spPr>
            <a:xfrm rot="5400000">
              <a:off x="11689383" y="1318981"/>
              <a:ext cx="79282" cy="263165"/>
            </a:xfrm>
            <a:prstGeom prst="can">
              <a:avLst/>
            </a:prstGeom>
            <a:gradFill flip="none" rotWithShape="1">
              <a:gsLst>
                <a:gs pos="4000">
                  <a:schemeClr val="accent6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0833654" y="1323867"/>
              <a:ext cx="5998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Gene X</a:t>
              </a:r>
              <a:endParaRPr lang="en-US" sz="1100" b="1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8100131" y="3695530"/>
              <a:ext cx="3732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Wingdings" panose="05000000000000000000" pitchFamily="2" charset="2"/>
                </a:rPr>
                <a:t> Very useful for genome annotation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7517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8729"/>
          </a:xfrm>
        </p:spPr>
        <p:txBody>
          <a:bodyPr wrap="square" tIns="182880" bIns="182880" anchor="t" anchorCtr="0">
            <a:spAutoFit/>
          </a:bodyPr>
          <a:lstStyle/>
          <a:p>
            <a:r>
              <a:rPr lang="en-US" b="1" dirty="0" smtClean="0"/>
              <a:t> ChIP-seq: studying protein binding to the genome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923865"/>
            <a:ext cx="12192000" cy="548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14325" y="1114425"/>
            <a:ext cx="3856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ChIP</a:t>
            </a:r>
            <a:r>
              <a:rPr lang="en-US" dirty="0" smtClean="0"/>
              <a:t> = </a:t>
            </a:r>
            <a:r>
              <a:rPr lang="en-US" u="sng" dirty="0" smtClean="0"/>
              <a:t>Ch</a:t>
            </a:r>
            <a:r>
              <a:rPr lang="en-US" dirty="0" smtClean="0"/>
              <a:t>romatin </a:t>
            </a:r>
            <a:r>
              <a:rPr lang="en-US" u="sng" dirty="0" smtClean="0"/>
              <a:t>I</a:t>
            </a:r>
            <a:r>
              <a:rPr lang="en-US" dirty="0" smtClean="0"/>
              <a:t>mmuno</a:t>
            </a:r>
            <a:r>
              <a:rPr lang="en-US" u="sng" dirty="0" smtClean="0"/>
              <a:t>p</a:t>
            </a:r>
            <a:r>
              <a:rPr lang="en-US" dirty="0" smtClean="0"/>
              <a:t>recipitation</a:t>
            </a:r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188354" y="1619453"/>
            <a:ext cx="5130566" cy="4669967"/>
            <a:chOff x="35726" y="2533810"/>
            <a:chExt cx="4246563" cy="3865326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26" y="2533810"/>
              <a:ext cx="4246563" cy="2874954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2684706" y="5137383"/>
              <a:ext cx="488887" cy="470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5726" y="5173374"/>
              <a:ext cx="1458027" cy="470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Down Arrow 58"/>
            <p:cNvSpPr/>
            <p:nvPr/>
          </p:nvSpPr>
          <p:spPr>
            <a:xfrm>
              <a:off x="2014713" y="5583321"/>
              <a:ext cx="226337" cy="34924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75611" y="6029804"/>
              <a:ext cx="1268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Sequencing</a:t>
              </a:r>
              <a:endParaRPr lang="en-US" dirty="0"/>
            </a:p>
          </p:txBody>
        </p:sp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512" y="1299091"/>
            <a:ext cx="3423529" cy="482575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5318920" y="6274461"/>
            <a:ext cx="2021707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Valouev</a:t>
            </a: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2008. PMID: 19160518 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9054" y="6274461"/>
            <a:ext cx="2598788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 credit: http://</a:t>
            </a: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informatics.fas.harvard.edu</a:t>
            </a:r>
            <a:endParaRPr 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18920" y="1005598"/>
            <a:ext cx="3328590" cy="52838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131704" y="1005598"/>
            <a:ext cx="5092277" cy="52838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679" y="1305531"/>
            <a:ext cx="3119942" cy="23739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4236" y="4073147"/>
            <a:ext cx="3075885" cy="2216273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 rot="16200000">
            <a:off x="7456287" y="4474325"/>
            <a:ext cx="293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Fold enrichment over “input”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24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8729"/>
          </a:xfrm>
        </p:spPr>
        <p:txBody>
          <a:bodyPr wrap="square" tIns="182880" bIns="182880" anchor="t" anchorCtr="0">
            <a:spAutoFit/>
          </a:bodyPr>
          <a:lstStyle/>
          <a:p>
            <a:r>
              <a:rPr lang="en-US" b="1" dirty="0" smtClean="0"/>
              <a:t> ChIP-seq: An example of real data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923865"/>
            <a:ext cx="12192000" cy="548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321220" y="1225093"/>
            <a:ext cx="7896104" cy="4425116"/>
            <a:chOff x="6640079" y="1015543"/>
            <a:chExt cx="5551920" cy="311139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36328" y="1037015"/>
              <a:ext cx="5255671" cy="308992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0079" y="1015543"/>
              <a:ext cx="630241" cy="88705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 rot="16200000">
              <a:off x="6022456" y="2726322"/>
              <a:ext cx="182774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 smtClean="0"/>
                <a:t>Fold enrichment over “input”</a:t>
              </a:r>
              <a:endParaRPr lang="en-US" sz="1050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275603" y="1887360"/>
            <a:ext cx="3729326" cy="4643433"/>
            <a:chOff x="8039890" y="2112153"/>
            <a:chExt cx="3729326" cy="464343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36222" y="2112153"/>
              <a:ext cx="2432994" cy="464343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9890" y="4512518"/>
              <a:ext cx="1263617" cy="224306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5989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8729"/>
          </a:xfrm>
        </p:spPr>
        <p:txBody>
          <a:bodyPr wrap="square" tIns="182880" bIns="182880" anchor="t" anchorCtr="0">
            <a:spAutoFit/>
          </a:bodyPr>
          <a:lstStyle/>
          <a:p>
            <a:r>
              <a:rPr lang="en-US" b="1" dirty="0" smtClean="0"/>
              <a:t> Studying “open” chromatin (DNase-</a:t>
            </a:r>
            <a:r>
              <a:rPr lang="en-US" b="1" dirty="0" err="1" smtClean="0"/>
              <a:t>seq</a:t>
            </a:r>
            <a:r>
              <a:rPr lang="en-US" b="1" dirty="0" smtClean="0"/>
              <a:t>, ATAC-</a:t>
            </a:r>
            <a:r>
              <a:rPr lang="en-US" b="1" dirty="0" err="1" smtClean="0"/>
              <a:t>seq</a:t>
            </a:r>
            <a:r>
              <a:rPr lang="en-US" b="1" dirty="0"/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923865"/>
            <a:ext cx="12192000" cy="548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4329055" y="1107370"/>
            <a:ext cx="7536705" cy="2122879"/>
            <a:chOff x="198453" y="2279065"/>
            <a:chExt cx="7536705" cy="2122879"/>
          </a:xfrm>
        </p:grpSpPr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453" y="2357769"/>
              <a:ext cx="7536704" cy="1722567"/>
            </a:xfrm>
            <a:prstGeom prst="rect">
              <a:avLst/>
            </a:prstGeom>
          </p:spPr>
        </p:pic>
        <p:sp>
          <p:nvSpPr>
            <p:cNvPr id="106" name="Right Brace 105"/>
            <p:cNvSpPr/>
            <p:nvPr/>
          </p:nvSpPr>
          <p:spPr>
            <a:xfrm rot="5400000">
              <a:off x="1121060" y="3487153"/>
              <a:ext cx="166101" cy="94156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98453" y="4080336"/>
              <a:ext cx="21114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Nucleosome Free Region (“NFR”)</a:t>
              </a:r>
              <a:endParaRPr lang="en-US" sz="1100" b="1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5578137" y="4133755"/>
              <a:ext cx="2036135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Shlyueva</a:t>
              </a:r>
              <a:r>
                <a:rPr lang="en-US" sz="9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et al., 2014. PMID</a:t>
              </a:r>
              <a:r>
                <a:rPr 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</a:t>
              </a:r>
              <a:r>
                <a:rPr lang="en-US" sz="9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24614317</a:t>
              </a:r>
              <a:endPara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98454" y="2279065"/>
              <a:ext cx="7536704" cy="212287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5" name="Picture 3" descr="https://upload.wikimedia.org/wikipedia/commons/0/02/DNAse_hypersensitive_si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61" y="4028715"/>
            <a:ext cx="4216156" cy="235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/>
          <p:cNvSpPr txBox="1"/>
          <p:nvPr/>
        </p:nvSpPr>
        <p:spPr>
          <a:xfrm>
            <a:off x="378010" y="3612874"/>
            <a:ext cx="3264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DNase I sequencing (DNase-</a:t>
            </a:r>
            <a:r>
              <a:rPr lang="en-US" b="1" dirty="0" err="1" smtClean="0"/>
              <a:t>seq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274011" y="6210039"/>
            <a:ext cx="18113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Image credit: Wikipedia</a:t>
            </a:r>
            <a:endParaRPr 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8" name="Picture 5" descr="DNase I Footprint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818" y="3644527"/>
            <a:ext cx="2973157" cy="276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/>
          <p:cNvSpPr/>
          <p:nvPr/>
        </p:nvSpPr>
        <p:spPr>
          <a:xfrm>
            <a:off x="274011" y="3553872"/>
            <a:ext cx="7715964" cy="29448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153" y="4520088"/>
            <a:ext cx="3139108" cy="19207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1" name="TextBox 70"/>
          <p:cNvSpPr txBox="1"/>
          <p:nvPr/>
        </p:nvSpPr>
        <p:spPr>
          <a:xfrm rot="16200000">
            <a:off x="7254486" y="5199324"/>
            <a:ext cx="271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Fragments/cuts per million</a:t>
            </a:r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232807" y="1212244"/>
            <a:ext cx="3828756" cy="1731569"/>
            <a:chOff x="164505" y="5326628"/>
            <a:chExt cx="3186846" cy="1441263"/>
          </a:xfrm>
        </p:grpSpPr>
        <p:grpSp>
          <p:nvGrpSpPr>
            <p:cNvPr id="70" name="Group 69"/>
            <p:cNvGrpSpPr/>
            <p:nvPr/>
          </p:nvGrpSpPr>
          <p:grpSpPr>
            <a:xfrm>
              <a:off x="164505" y="5326628"/>
              <a:ext cx="3186846" cy="1394965"/>
              <a:chOff x="272284" y="5334005"/>
              <a:chExt cx="3186846" cy="1394965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2837212" y="6440953"/>
                <a:ext cx="286407" cy="288017"/>
                <a:chOff x="-606256" y="3601371"/>
                <a:chExt cx="365760" cy="367816"/>
              </a:xfrm>
              <a:solidFill>
                <a:srgbClr val="FFC000"/>
              </a:solidFill>
            </p:grpSpPr>
            <p:sp>
              <p:nvSpPr>
                <p:cNvPr id="121" name="Oval 120"/>
                <p:cNvSpPr/>
                <p:nvPr/>
              </p:nvSpPr>
              <p:spPr>
                <a:xfrm>
                  <a:off x="-606256" y="3601371"/>
                  <a:ext cx="365760" cy="365760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" name="TextBox 121"/>
                <p:cNvSpPr txBox="1"/>
                <p:nvPr/>
              </p:nvSpPr>
              <p:spPr>
                <a:xfrm>
                  <a:off x="-559277" y="3707464"/>
                  <a:ext cx="286082" cy="2617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/>
                    <a:t>N</a:t>
                  </a:r>
                  <a:endParaRPr lang="en-US" sz="1000" b="1" dirty="0"/>
                </a:p>
              </p:txBody>
            </p:sp>
          </p:grpSp>
          <p:grpSp>
            <p:nvGrpSpPr>
              <p:cNvPr id="92" name="Group 91"/>
              <p:cNvGrpSpPr/>
              <p:nvPr/>
            </p:nvGrpSpPr>
            <p:grpSpPr>
              <a:xfrm>
                <a:off x="3130769" y="6440953"/>
                <a:ext cx="286407" cy="288017"/>
                <a:chOff x="-606256" y="3601371"/>
                <a:chExt cx="365760" cy="367816"/>
              </a:xfrm>
              <a:solidFill>
                <a:srgbClr val="FFC000"/>
              </a:solidFill>
            </p:grpSpPr>
            <p:sp>
              <p:nvSpPr>
                <p:cNvPr id="119" name="Oval 118"/>
                <p:cNvSpPr/>
                <p:nvPr/>
              </p:nvSpPr>
              <p:spPr>
                <a:xfrm>
                  <a:off x="-606256" y="3601371"/>
                  <a:ext cx="365760" cy="365760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TextBox 119"/>
                <p:cNvSpPr txBox="1"/>
                <p:nvPr/>
              </p:nvSpPr>
              <p:spPr>
                <a:xfrm>
                  <a:off x="-559277" y="3707464"/>
                  <a:ext cx="286082" cy="2617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/>
                    <a:t>N</a:t>
                  </a:r>
                  <a:endParaRPr lang="en-US" sz="1000" b="1" dirty="0"/>
                </a:p>
              </p:txBody>
            </p:sp>
          </p:grpSp>
          <p:grpSp>
            <p:nvGrpSpPr>
              <p:cNvPr id="93" name="Group 92"/>
              <p:cNvGrpSpPr/>
              <p:nvPr/>
            </p:nvGrpSpPr>
            <p:grpSpPr>
              <a:xfrm>
                <a:off x="2543655" y="6440953"/>
                <a:ext cx="286407" cy="288017"/>
                <a:chOff x="-606256" y="3601371"/>
                <a:chExt cx="365760" cy="367816"/>
              </a:xfrm>
              <a:solidFill>
                <a:srgbClr val="FFC000"/>
              </a:solidFill>
            </p:grpSpPr>
            <p:sp>
              <p:nvSpPr>
                <p:cNvPr id="117" name="Oval 116"/>
                <p:cNvSpPr/>
                <p:nvPr/>
              </p:nvSpPr>
              <p:spPr>
                <a:xfrm>
                  <a:off x="-606256" y="3601371"/>
                  <a:ext cx="365760" cy="365760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TextBox 117"/>
                <p:cNvSpPr txBox="1"/>
                <p:nvPr/>
              </p:nvSpPr>
              <p:spPr>
                <a:xfrm>
                  <a:off x="-559277" y="3707464"/>
                  <a:ext cx="286082" cy="2617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/>
                    <a:t>N</a:t>
                  </a:r>
                  <a:endParaRPr lang="en-US" sz="1000" b="1" dirty="0"/>
                </a:p>
              </p:txBody>
            </p:sp>
          </p:grpSp>
          <p:grpSp>
            <p:nvGrpSpPr>
              <p:cNvPr id="94" name="Group 93"/>
              <p:cNvGrpSpPr/>
              <p:nvPr/>
            </p:nvGrpSpPr>
            <p:grpSpPr>
              <a:xfrm>
                <a:off x="644523" y="6440953"/>
                <a:ext cx="286407" cy="288017"/>
                <a:chOff x="-606256" y="3601371"/>
                <a:chExt cx="365760" cy="367816"/>
              </a:xfrm>
              <a:solidFill>
                <a:srgbClr val="FFC000"/>
              </a:solidFill>
            </p:grpSpPr>
            <p:sp>
              <p:nvSpPr>
                <p:cNvPr id="115" name="Oval 114"/>
                <p:cNvSpPr/>
                <p:nvPr/>
              </p:nvSpPr>
              <p:spPr>
                <a:xfrm>
                  <a:off x="-606256" y="3601371"/>
                  <a:ext cx="365760" cy="365760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TextBox 115"/>
                <p:cNvSpPr txBox="1"/>
                <p:nvPr/>
              </p:nvSpPr>
              <p:spPr>
                <a:xfrm>
                  <a:off x="-559277" y="3707464"/>
                  <a:ext cx="286082" cy="2617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/>
                    <a:t>N</a:t>
                  </a:r>
                  <a:endParaRPr lang="en-US" sz="1000" b="1" dirty="0"/>
                </a:p>
              </p:txBody>
            </p:sp>
          </p:grpSp>
          <p:grpSp>
            <p:nvGrpSpPr>
              <p:cNvPr id="95" name="Group 94"/>
              <p:cNvGrpSpPr/>
              <p:nvPr/>
            </p:nvGrpSpPr>
            <p:grpSpPr>
              <a:xfrm>
                <a:off x="938080" y="6440953"/>
                <a:ext cx="286407" cy="288017"/>
                <a:chOff x="-606256" y="3601371"/>
                <a:chExt cx="365760" cy="367816"/>
              </a:xfrm>
              <a:solidFill>
                <a:srgbClr val="FFC000"/>
              </a:solidFill>
            </p:grpSpPr>
            <p:sp>
              <p:nvSpPr>
                <p:cNvPr id="113" name="Oval 112"/>
                <p:cNvSpPr/>
                <p:nvPr/>
              </p:nvSpPr>
              <p:spPr>
                <a:xfrm>
                  <a:off x="-606256" y="3601371"/>
                  <a:ext cx="365760" cy="365760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-559277" y="3707464"/>
                  <a:ext cx="286082" cy="2617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/>
                    <a:t>N</a:t>
                  </a:r>
                  <a:endParaRPr lang="en-US" sz="1000" b="1" dirty="0"/>
                </a:p>
              </p:txBody>
            </p:sp>
          </p:grpSp>
          <p:grpSp>
            <p:nvGrpSpPr>
              <p:cNvPr id="96" name="Group 95"/>
              <p:cNvGrpSpPr/>
              <p:nvPr/>
            </p:nvGrpSpPr>
            <p:grpSpPr>
              <a:xfrm>
                <a:off x="350965" y="6440953"/>
                <a:ext cx="286407" cy="288017"/>
                <a:chOff x="-606256" y="3601371"/>
                <a:chExt cx="365760" cy="367816"/>
              </a:xfrm>
              <a:solidFill>
                <a:srgbClr val="FFC000"/>
              </a:solidFill>
            </p:grpSpPr>
            <p:sp>
              <p:nvSpPr>
                <p:cNvPr id="111" name="Oval 110"/>
                <p:cNvSpPr/>
                <p:nvPr/>
              </p:nvSpPr>
              <p:spPr>
                <a:xfrm>
                  <a:off x="-606256" y="3601371"/>
                  <a:ext cx="365760" cy="365760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-559277" y="3707464"/>
                  <a:ext cx="286082" cy="2617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/>
                    <a:t>N</a:t>
                  </a:r>
                  <a:endParaRPr lang="en-US" sz="1000" b="1" dirty="0"/>
                </a:p>
              </p:txBody>
            </p:sp>
          </p:grpSp>
          <p:sp>
            <p:nvSpPr>
              <p:cNvPr id="97" name="Can 96"/>
              <p:cNvSpPr>
                <a:spLocks/>
              </p:cNvSpPr>
              <p:nvPr/>
            </p:nvSpPr>
            <p:spPr>
              <a:xfrm rot="5400000">
                <a:off x="736201" y="5938573"/>
                <a:ext cx="150364" cy="1078197"/>
              </a:xfrm>
              <a:prstGeom prst="can">
                <a:avLst/>
              </a:prstGeom>
              <a:gradFill flip="none" rotWithShape="1">
                <a:gsLst>
                  <a:gs pos="4000">
                    <a:schemeClr val="accent6">
                      <a:lumMod val="75000"/>
                    </a:schemeClr>
                  </a:gs>
                  <a:gs pos="100000">
                    <a:srgbClr val="FFFFFF"/>
                  </a:gs>
                </a:gsLst>
                <a:lin ang="10800000" scaled="0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1122933" y="5334005"/>
                <a:ext cx="1471201" cy="743823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lt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</a:rPr>
                  <a:t>Co-factors </a:t>
                </a:r>
                <a:r>
                  <a:rPr lang="en-US" sz="1100" dirty="0" smtClean="0">
                    <a:solidFill>
                      <a:schemeClr val="tx1"/>
                    </a:solidFill>
                  </a:rPr>
                  <a:t>(p300, Mediator, </a:t>
                </a:r>
                <a:r>
                  <a:rPr lang="en-US" sz="1100" dirty="0" err="1" smtClean="0">
                    <a:solidFill>
                      <a:schemeClr val="tx1"/>
                    </a:solidFill>
                  </a:rPr>
                  <a:t>Cohesin</a:t>
                </a:r>
                <a:r>
                  <a:rPr lang="en-US" sz="1100" dirty="0" smtClean="0">
                    <a:solidFill>
                      <a:schemeClr val="tx1"/>
                    </a:solidFill>
                  </a:rPr>
                  <a:t>)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Can 98"/>
              <p:cNvSpPr>
                <a:spLocks/>
              </p:cNvSpPr>
              <p:nvPr/>
            </p:nvSpPr>
            <p:spPr>
              <a:xfrm rot="5400000">
                <a:off x="1725047" y="5790009"/>
                <a:ext cx="334263" cy="1378867"/>
              </a:xfrm>
              <a:prstGeom prst="can">
                <a:avLst/>
              </a:prstGeom>
              <a:gradFill flip="none" rotWithShape="1">
                <a:gsLst>
                  <a:gs pos="25000">
                    <a:srgbClr val="FFFF58"/>
                  </a:gs>
                  <a:gs pos="100000">
                    <a:srgbClr val="FFFFFF"/>
                  </a:gs>
                </a:gsLst>
                <a:lin ang="10800000" scaled="0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1498216" y="6362974"/>
                <a:ext cx="823823" cy="2305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Enhancer</a:t>
                </a:r>
                <a:endParaRPr lang="en-US" sz="1200" b="1" dirty="0"/>
              </a:p>
            </p:txBody>
          </p:sp>
          <p:sp>
            <p:nvSpPr>
              <p:cNvPr id="101" name="Can 100"/>
              <p:cNvSpPr>
                <a:spLocks/>
              </p:cNvSpPr>
              <p:nvPr/>
            </p:nvSpPr>
            <p:spPr>
              <a:xfrm rot="5400000">
                <a:off x="2926748" y="6019433"/>
                <a:ext cx="150364" cy="914400"/>
              </a:xfrm>
              <a:prstGeom prst="can">
                <a:avLst/>
              </a:prstGeom>
              <a:gradFill flip="none" rotWithShape="1">
                <a:gsLst>
                  <a:gs pos="4000">
                    <a:schemeClr val="accent6">
                      <a:lumMod val="75000"/>
                    </a:schemeClr>
                  </a:gs>
                  <a:gs pos="100000">
                    <a:srgbClr val="FFFFFF"/>
                  </a:gs>
                </a:gsLst>
                <a:lin ang="10800000" scaled="0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Regular Pentagon 101"/>
              <p:cNvSpPr/>
              <p:nvPr/>
            </p:nvSpPr>
            <p:spPr>
              <a:xfrm>
                <a:off x="1178405" y="5919442"/>
                <a:ext cx="513780" cy="405319"/>
              </a:xfrm>
              <a:prstGeom prst="pentag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>
                    <a:solidFill>
                      <a:schemeClr val="tx1"/>
                    </a:solidFill>
                  </a:rPr>
                  <a:t>TF</a:t>
                </a:r>
                <a:endParaRPr 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Trapezoid 102"/>
              <p:cNvSpPr/>
              <p:nvPr/>
            </p:nvSpPr>
            <p:spPr>
              <a:xfrm>
                <a:off x="1656118" y="5972134"/>
                <a:ext cx="393961" cy="352628"/>
              </a:xfrm>
              <a:prstGeom prst="trapezoid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 smtClean="0">
                    <a:solidFill>
                      <a:schemeClr val="tx1"/>
                    </a:solidFill>
                  </a:rPr>
                  <a:t>TF</a:t>
                </a:r>
                <a:endParaRPr lang="en-US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Regular Pentagon 109"/>
              <p:cNvSpPr/>
              <p:nvPr/>
            </p:nvSpPr>
            <p:spPr>
              <a:xfrm>
                <a:off x="2024678" y="5919442"/>
                <a:ext cx="513780" cy="405319"/>
              </a:xfrm>
              <a:prstGeom prst="pentag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>
                    <a:solidFill>
                      <a:schemeClr val="tx1"/>
                    </a:solidFill>
                  </a:rPr>
                  <a:t>TF</a:t>
                </a:r>
                <a:endParaRPr lang="en-US" sz="10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252026" y="6660488"/>
              <a:ext cx="3047081" cy="107403"/>
              <a:chOff x="359805" y="6667865"/>
              <a:chExt cx="3047081" cy="107403"/>
            </a:xfrm>
          </p:grpSpPr>
          <p:grpSp>
            <p:nvGrpSpPr>
              <p:cNvPr id="73" name="Group 72"/>
              <p:cNvGrpSpPr/>
              <p:nvPr/>
            </p:nvGrpSpPr>
            <p:grpSpPr>
              <a:xfrm>
                <a:off x="359805" y="6667865"/>
                <a:ext cx="264425" cy="107403"/>
                <a:chOff x="399845" y="5013782"/>
                <a:chExt cx="337688" cy="137160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399845" y="5013782"/>
                  <a:ext cx="137160" cy="137160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600373" y="5013782"/>
                  <a:ext cx="137160" cy="13716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657414" y="6667865"/>
                <a:ext cx="264425" cy="107403"/>
                <a:chOff x="399845" y="5013782"/>
                <a:chExt cx="337688" cy="137160"/>
              </a:xfrm>
            </p:grpSpPr>
            <p:sp>
              <p:nvSpPr>
                <p:cNvPr id="87" name="Oval 86"/>
                <p:cNvSpPr/>
                <p:nvPr/>
              </p:nvSpPr>
              <p:spPr>
                <a:xfrm>
                  <a:off x="399845" y="5013782"/>
                  <a:ext cx="137160" cy="137160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600373" y="5013782"/>
                  <a:ext cx="137160" cy="13716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75" name="Group 74"/>
              <p:cNvGrpSpPr/>
              <p:nvPr/>
            </p:nvGrpSpPr>
            <p:grpSpPr>
              <a:xfrm>
                <a:off x="947522" y="6667865"/>
                <a:ext cx="264425" cy="107403"/>
                <a:chOff x="399845" y="5013782"/>
                <a:chExt cx="337688" cy="137160"/>
              </a:xfrm>
            </p:grpSpPr>
            <p:sp>
              <p:nvSpPr>
                <p:cNvPr id="85" name="Oval 84"/>
                <p:cNvSpPr/>
                <p:nvPr/>
              </p:nvSpPr>
              <p:spPr>
                <a:xfrm>
                  <a:off x="399845" y="5013782"/>
                  <a:ext cx="137160" cy="137160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600373" y="5013782"/>
                  <a:ext cx="137160" cy="13716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2555493" y="6667865"/>
                <a:ext cx="264425" cy="107403"/>
                <a:chOff x="399845" y="5013782"/>
                <a:chExt cx="337688" cy="137160"/>
              </a:xfrm>
            </p:grpSpPr>
            <p:sp>
              <p:nvSpPr>
                <p:cNvPr id="83" name="Oval 82"/>
                <p:cNvSpPr/>
                <p:nvPr/>
              </p:nvSpPr>
              <p:spPr>
                <a:xfrm>
                  <a:off x="399845" y="5013782"/>
                  <a:ext cx="137160" cy="137160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600373" y="5013782"/>
                  <a:ext cx="137160" cy="13716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2854148" y="6667865"/>
                <a:ext cx="264425" cy="107403"/>
                <a:chOff x="399845" y="5013782"/>
                <a:chExt cx="337688" cy="137160"/>
              </a:xfrm>
            </p:grpSpPr>
            <p:sp>
              <p:nvSpPr>
                <p:cNvPr id="81" name="Oval 80"/>
                <p:cNvSpPr/>
                <p:nvPr/>
              </p:nvSpPr>
              <p:spPr>
                <a:xfrm>
                  <a:off x="399845" y="5013782"/>
                  <a:ext cx="137160" cy="137160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600373" y="5013782"/>
                  <a:ext cx="137160" cy="13716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78" name="Group 77"/>
              <p:cNvGrpSpPr/>
              <p:nvPr/>
            </p:nvGrpSpPr>
            <p:grpSpPr>
              <a:xfrm>
                <a:off x="3142461" y="6667865"/>
                <a:ext cx="264425" cy="107403"/>
                <a:chOff x="399845" y="5013782"/>
                <a:chExt cx="337688" cy="137160"/>
              </a:xfrm>
            </p:grpSpPr>
            <p:sp>
              <p:nvSpPr>
                <p:cNvPr id="79" name="Oval 78"/>
                <p:cNvSpPr/>
                <p:nvPr/>
              </p:nvSpPr>
              <p:spPr>
                <a:xfrm>
                  <a:off x="399845" y="5013782"/>
                  <a:ext cx="137160" cy="137160"/>
                </a:xfrm>
                <a:prstGeom prst="ellipse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600373" y="5013782"/>
                  <a:ext cx="137160" cy="13716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7824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9" grpId="0" animBg="1"/>
      <p:bldP spid="7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8729"/>
          </a:xfrm>
        </p:spPr>
        <p:txBody>
          <a:bodyPr wrap="square" tIns="182880" bIns="182880" anchor="t" anchorCtr="0">
            <a:spAutoFit/>
          </a:bodyPr>
          <a:lstStyle/>
          <a:p>
            <a:r>
              <a:rPr lang="en-US" b="1" dirty="0"/>
              <a:t>S</a:t>
            </a:r>
            <a:r>
              <a:rPr lang="en-US" b="1" dirty="0" smtClean="0"/>
              <a:t>tudying “open” chromatin (ATAC-</a:t>
            </a:r>
            <a:r>
              <a:rPr lang="en-US" b="1" dirty="0" err="1" smtClean="0"/>
              <a:t>seq</a:t>
            </a:r>
            <a:r>
              <a:rPr lang="en-US" b="1" dirty="0"/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923865"/>
            <a:ext cx="12192000" cy="548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8" name="Picture 4" descr="https://healthsciences.ucsd.edu/som/cmm/research/epigenomics/our-team/PublishingImages/ATAC-seq_5.gif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4" y="951297"/>
            <a:ext cx="8941637" cy="590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6000" y="1045404"/>
            <a:ext cx="169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Tn5 transposase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229350" y="1343025"/>
            <a:ext cx="130175" cy="209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0506076" y="6131754"/>
            <a:ext cx="1593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credit: </a:t>
            </a:r>
            <a:r>
              <a:rPr lang="en-US" dirty="0" err="1" smtClean="0"/>
              <a:t>Jee</a:t>
            </a:r>
            <a:r>
              <a:rPr lang="en-US" dirty="0" smtClean="0"/>
              <a:t> Yun Han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0500" y="1045404"/>
            <a:ext cx="497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ATAC = </a:t>
            </a:r>
            <a:r>
              <a:rPr lang="en-US" u="sng" dirty="0" smtClean="0"/>
              <a:t>A</a:t>
            </a:r>
            <a:r>
              <a:rPr lang="en-US" dirty="0" smtClean="0"/>
              <a:t>ssay for </a:t>
            </a:r>
            <a:r>
              <a:rPr lang="en-US" u="sng" dirty="0" smtClean="0"/>
              <a:t>T</a:t>
            </a:r>
            <a:r>
              <a:rPr lang="en-US" dirty="0" smtClean="0"/>
              <a:t>ransposase </a:t>
            </a:r>
            <a:r>
              <a:rPr lang="en-US" u="sng" dirty="0" smtClean="0"/>
              <a:t>A</a:t>
            </a:r>
            <a:r>
              <a:rPr lang="en-US" dirty="0" smtClean="0"/>
              <a:t>ccessible </a:t>
            </a:r>
            <a:r>
              <a:rPr lang="en-US" u="sng" dirty="0" smtClean="0"/>
              <a:t>C</a:t>
            </a:r>
            <a:r>
              <a:rPr lang="en-US" dirty="0" smtClean="0"/>
              <a:t>hromatin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42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8729"/>
          </a:xfrm>
        </p:spPr>
        <p:txBody>
          <a:bodyPr wrap="square" tIns="182880" bIns="182880" anchor="t" anchorCtr="0">
            <a:spAutoFit/>
          </a:bodyPr>
          <a:lstStyle/>
          <a:p>
            <a:r>
              <a:rPr lang="en-US" b="1" dirty="0"/>
              <a:t>S</a:t>
            </a:r>
            <a:r>
              <a:rPr lang="en-US" b="1" dirty="0" smtClean="0"/>
              <a:t>tudying “open” chromatin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923865"/>
            <a:ext cx="12192000" cy="548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118484"/>
            <a:ext cx="10115550" cy="5636910"/>
          </a:xfrm>
          <a:prstGeom prst="rect">
            <a:avLst/>
          </a:prstGeom>
          <a:effectLst>
            <a:glow rad="101600">
              <a:schemeClr val="accent3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6634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8729"/>
          </a:xfrm>
        </p:spPr>
        <p:txBody>
          <a:bodyPr wrap="square" tIns="182880" bIns="182880" anchor="t" anchorCtr="0">
            <a:spAutoFit/>
          </a:bodyPr>
          <a:lstStyle/>
          <a:p>
            <a:r>
              <a:rPr lang="en-US" b="1" dirty="0" smtClean="0"/>
              <a:t>Bisulfite sequencing: DNA Methylation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923865"/>
            <a:ext cx="12192000" cy="548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52730" y="1086198"/>
            <a:ext cx="4294918" cy="1816100"/>
            <a:chOff x="88900" y="2526757"/>
            <a:chExt cx="4294918" cy="18161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6318" y="2710710"/>
              <a:ext cx="2857500" cy="1438275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292588" y="2766902"/>
              <a:ext cx="1172116" cy="1399819"/>
              <a:chOff x="781538" y="4244548"/>
              <a:chExt cx="1172116" cy="1399819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781538" y="4603262"/>
                <a:ext cx="11721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5’ -</a:t>
                </a:r>
                <a:r>
                  <a:rPr lang="en-US" dirty="0" err="1" smtClean="0"/>
                  <a:t>CpG</a:t>
                </a:r>
                <a:r>
                  <a:rPr lang="en-US" dirty="0" smtClean="0"/>
                  <a:t>- 3’</a:t>
                </a:r>
              </a:p>
              <a:p>
                <a:r>
                  <a:rPr lang="en-US" dirty="0" smtClean="0"/>
                  <a:t>3’ -</a:t>
                </a:r>
                <a:r>
                  <a:rPr lang="en-US" dirty="0" err="1" smtClean="0"/>
                  <a:t>GpC</a:t>
                </a:r>
                <a:r>
                  <a:rPr lang="en-US" dirty="0" smtClean="0"/>
                  <a:t>- 5’</a:t>
                </a:r>
                <a:endParaRPr lang="en-US" dirty="0"/>
              </a:p>
            </p:txBody>
          </p:sp>
          <p:cxnSp>
            <p:nvCxnSpPr>
              <p:cNvPr id="14" name="Straight Connector 13"/>
              <p:cNvCxnSpPr>
                <a:stCxn id="9" idx="0"/>
              </p:cNvCxnSpPr>
              <p:nvPr/>
            </p:nvCxnSpPr>
            <p:spPr>
              <a:xfrm flipH="1" flipV="1">
                <a:off x="1512276" y="5190979"/>
                <a:ext cx="1" cy="1563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Group 9"/>
              <p:cNvGrpSpPr/>
              <p:nvPr/>
            </p:nvGrpSpPr>
            <p:grpSpPr>
              <a:xfrm>
                <a:off x="1302122" y="5347286"/>
                <a:ext cx="420308" cy="297081"/>
                <a:chOff x="1302122" y="5347286"/>
                <a:chExt cx="420308" cy="297081"/>
              </a:xfrm>
            </p:grpSpPr>
            <p:sp>
              <p:nvSpPr>
                <p:cNvPr id="8" name="TextBox 7"/>
                <p:cNvSpPr txBox="1"/>
                <p:nvPr/>
              </p:nvSpPr>
              <p:spPr>
                <a:xfrm>
                  <a:off x="1302122" y="5365021"/>
                  <a:ext cx="42030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/>
                    <a:t>CH3</a:t>
                  </a:r>
                  <a:endParaRPr lang="en-US" sz="1100" dirty="0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1363736" y="5347286"/>
                  <a:ext cx="297081" cy="29708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1" name="Straight Connector 20"/>
              <p:cNvCxnSpPr/>
              <p:nvPr/>
            </p:nvCxnSpPr>
            <p:spPr>
              <a:xfrm flipH="1" flipV="1">
                <a:off x="1232876" y="4534790"/>
                <a:ext cx="1" cy="1563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Group 21"/>
              <p:cNvGrpSpPr/>
              <p:nvPr/>
            </p:nvGrpSpPr>
            <p:grpSpPr>
              <a:xfrm>
                <a:off x="1022722" y="4244548"/>
                <a:ext cx="420308" cy="297081"/>
                <a:chOff x="1302122" y="5347286"/>
                <a:chExt cx="420308" cy="297081"/>
              </a:xfrm>
            </p:grpSpPr>
            <p:sp>
              <p:nvSpPr>
                <p:cNvPr id="23" name="TextBox 22"/>
                <p:cNvSpPr txBox="1"/>
                <p:nvPr/>
              </p:nvSpPr>
              <p:spPr>
                <a:xfrm>
                  <a:off x="1302122" y="5365021"/>
                  <a:ext cx="42030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/>
                    <a:t>CH3</a:t>
                  </a:r>
                  <a:endParaRPr lang="en-US" sz="1100" dirty="0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1363736" y="5347286"/>
                  <a:ext cx="297081" cy="29708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6" name="Rectangle 25"/>
            <p:cNvSpPr/>
            <p:nvPr/>
          </p:nvSpPr>
          <p:spPr>
            <a:xfrm>
              <a:off x="88900" y="2526757"/>
              <a:ext cx="4294918" cy="18161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63974" y="3206611"/>
            <a:ext cx="3088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DNA methylation is generally silencing.</a:t>
            </a:r>
            <a:endParaRPr lang="en-US" sz="1400" b="1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74" y="3569958"/>
            <a:ext cx="3222174" cy="124913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97" y="5594225"/>
            <a:ext cx="496121" cy="4804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6710" y="5057845"/>
            <a:ext cx="541931" cy="47803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6710" y="5595864"/>
            <a:ext cx="637566" cy="49396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034" y="5019911"/>
            <a:ext cx="456975" cy="59643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52730" y="3086251"/>
            <a:ext cx="3118810" cy="3100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29828" y="5139416"/>
            <a:ext cx="51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5mC</a:t>
            </a:r>
            <a:endParaRPr lang="en-US" sz="1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197291" y="5447823"/>
            <a:ext cx="7799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Methyl-binding protein</a:t>
            </a:r>
            <a:endParaRPr lang="en-US" sz="1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1657925" y="5381990"/>
            <a:ext cx="42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TFs</a:t>
            </a:r>
            <a:endParaRPr lang="en-US" sz="1400" b="1" dirty="0"/>
          </a:p>
        </p:txBody>
      </p:sp>
      <p:sp>
        <p:nvSpPr>
          <p:cNvPr id="44" name="Left Brace 43"/>
          <p:cNvSpPr/>
          <p:nvPr/>
        </p:nvSpPr>
        <p:spPr>
          <a:xfrm>
            <a:off x="2077154" y="5343390"/>
            <a:ext cx="152683" cy="43389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886" y="1086198"/>
            <a:ext cx="2381250" cy="315277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095480" y="4994960"/>
            <a:ext cx="2464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Whole Genome Bisulfite Sequencing (WGBS)</a:t>
            </a:r>
            <a:endParaRPr lang="en-US" dirty="0"/>
          </a:p>
        </p:txBody>
      </p:sp>
      <p:sp>
        <p:nvSpPr>
          <p:cNvPr id="51" name="Right Arrow 50"/>
          <p:cNvSpPr/>
          <p:nvPr/>
        </p:nvSpPr>
        <p:spPr>
          <a:xfrm rot="5400000">
            <a:off x="5877992" y="4572865"/>
            <a:ext cx="583474" cy="13062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786583" y="5817155"/>
            <a:ext cx="30823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Can also focus on regions of interest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Capture 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RRBS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4786583" y="2726162"/>
            <a:ext cx="7311601" cy="4010041"/>
            <a:chOff x="4543516" y="1141809"/>
            <a:chExt cx="7311601" cy="4010041"/>
          </a:xfrm>
        </p:grpSpPr>
        <p:grpSp>
          <p:nvGrpSpPr>
            <p:cNvPr id="54" name="Group 53"/>
            <p:cNvGrpSpPr/>
            <p:nvPr/>
          </p:nvGrpSpPr>
          <p:grpSpPr>
            <a:xfrm>
              <a:off x="4543516" y="1141809"/>
              <a:ext cx="7311601" cy="4010041"/>
              <a:chOff x="4543516" y="1141809"/>
              <a:chExt cx="7311601" cy="4010041"/>
            </a:xfrm>
          </p:grpSpPr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43516" y="1141809"/>
                <a:ext cx="7311601" cy="4010041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60" name="Rectangle 59"/>
              <p:cNvSpPr/>
              <p:nvPr/>
            </p:nvSpPr>
            <p:spPr>
              <a:xfrm>
                <a:off x="4599834" y="4877458"/>
                <a:ext cx="1051891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dirty="0" err="1" smtClean="0">
                    <a:solidFill>
                      <a:srgbClr val="7F7F7F"/>
                    </a:solidFill>
                    <a:sym typeface="Wingdings" panose="05000000000000000000" pitchFamily="2" charset="2"/>
                  </a:rPr>
                  <a:t>Xie</a:t>
                </a:r>
                <a:r>
                  <a:rPr lang="en-US" sz="1100" b="1" dirty="0" smtClean="0">
                    <a:solidFill>
                      <a:srgbClr val="7F7F7F"/>
                    </a:solidFill>
                    <a:sym typeface="Wingdings" panose="05000000000000000000" pitchFamily="2" charset="2"/>
                  </a:rPr>
                  <a:t> et al., 2013</a:t>
                </a:r>
                <a:endParaRPr lang="en-US" sz="1100" b="1" dirty="0">
                  <a:solidFill>
                    <a:srgbClr val="7F7F7F"/>
                  </a:solidFill>
                  <a:sym typeface="Wingdings" panose="05000000000000000000" pitchFamily="2" charset="2"/>
                </a:endParaRPr>
              </a:p>
            </p:txBody>
          </p:sp>
        </p:grpSp>
        <p:cxnSp>
          <p:nvCxnSpPr>
            <p:cNvPr id="55" name="Straight Connector 54"/>
            <p:cNvCxnSpPr/>
            <p:nvPr/>
          </p:nvCxnSpPr>
          <p:spPr>
            <a:xfrm flipH="1">
              <a:off x="6156963" y="3770811"/>
              <a:ext cx="1828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6156963" y="3609702"/>
              <a:ext cx="1828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5976308" y="3625927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0</a:t>
              </a:r>
              <a:endParaRPr lang="en-US" sz="1100" b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967599" y="3475526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1</a:t>
              </a:r>
              <a:endParaRPr 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7705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539006" y="3599117"/>
            <a:ext cx="5585313" cy="440854"/>
            <a:chOff x="372803" y="2560619"/>
            <a:chExt cx="5585313" cy="440854"/>
          </a:xfrm>
        </p:grpSpPr>
        <p:sp>
          <p:nvSpPr>
            <p:cNvPr id="78" name="Rectangle 77"/>
            <p:cNvSpPr/>
            <p:nvPr/>
          </p:nvSpPr>
          <p:spPr>
            <a:xfrm>
              <a:off x="2978851" y="2560619"/>
              <a:ext cx="2979265" cy="440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ight Triangle 78"/>
            <p:cNvSpPr/>
            <p:nvPr/>
          </p:nvSpPr>
          <p:spPr>
            <a:xfrm flipH="1">
              <a:off x="372803" y="2606051"/>
              <a:ext cx="2975774" cy="395422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/>
            <p:cNvCxnSpPr>
              <a:stCxn id="79" idx="4"/>
            </p:cNvCxnSpPr>
            <p:nvPr/>
          </p:nvCxnSpPr>
          <p:spPr>
            <a:xfrm flipV="1">
              <a:off x="372803" y="2735852"/>
              <a:ext cx="2165699" cy="26562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5947484" y="2735852"/>
              <a:ext cx="0" cy="26557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77163"/>
          </a:xfrm>
        </p:spPr>
        <p:txBody>
          <a:bodyPr wrap="square" tIns="182880" bIns="182880" anchor="t" anchorCtr="0">
            <a:spAutoFit/>
          </a:bodyPr>
          <a:lstStyle/>
          <a:p>
            <a:r>
              <a:rPr lang="en-US" sz="3600" b="1" dirty="0" smtClean="0"/>
              <a:t>What about 3D 0rganization of the genome? </a:t>
            </a:r>
            <a:endParaRPr lang="en-US" sz="36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contrast="20000"/>
          </a:blip>
          <a:stretch>
            <a:fillRect/>
          </a:stretch>
        </p:blipFill>
        <p:spPr>
          <a:xfrm flipH="1">
            <a:off x="224185" y="1142591"/>
            <a:ext cx="2010636" cy="16228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2339685" y="1265358"/>
            <a:ext cx="9450062" cy="863018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1740457" y="1748713"/>
            <a:ext cx="731520" cy="70701"/>
          </a:xfrm>
          <a:custGeom>
            <a:avLst/>
            <a:gdLst>
              <a:gd name="connsiteX0" fmla="*/ 731520 w 731520"/>
              <a:gd name="connsiteY0" fmla="*/ 0 h 70701"/>
              <a:gd name="connsiteX1" fmla="*/ 313509 w 731520"/>
              <a:gd name="connsiteY1" fmla="*/ 69669 h 70701"/>
              <a:gd name="connsiteX2" fmla="*/ 0 w 731520"/>
              <a:gd name="connsiteY2" fmla="*/ 43543 h 70701"/>
              <a:gd name="connsiteX3" fmla="*/ 0 w 731520"/>
              <a:gd name="connsiteY3" fmla="*/ 43543 h 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520" h="70701">
                <a:moveTo>
                  <a:pt x="731520" y="0"/>
                </a:moveTo>
                <a:cubicBezTo>
                  <a:pt x="583474" y="31206"/>
                  <a:pt x="435429" y="62412"/>
                  <a:pt x="313509" y="69669"/>
                </a:cubicBezTo>
                <a:cubicBezTo>
                  <a:pt x="191589" y="76926"/>
                  <a:pt x="0" y="43543"/>
                  <a:pt x="0" y="43543"/>
                </a:cubicBezTo>
                <a:lnTo>
                  <a:pt x="0" y="43543"/>
                </a:lnTo>
              </a:path>
            </a:pathLst>
          </a:cu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339685" y="1111150"/>
            <a:ext cx="9350784" cy="383333"/>
            <a:chOff x="6238958" y="3200400"/>
            <a:chExt cx="1469547" cy="36576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6238958" y="3383280"/>
              <a:ext cx="146954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6238958" y="3200400"/>
              <a:ext cx="0" cy="3657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7708505" y="3200400"/>
              <a:ext cx="0" cy="3657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6124319" y="947754"/>
            <a:ext cx="1912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~2 Meters!</a:t>
            </a: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0" y="813066"/>
            <a:ext cx="12192000" cy="548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/>
          <p:cNvGrpSpPr/>
          <p:nvPr/>
        </p:nvGrpSpPr>
        <p:grpSpPr>
          <a:xfrm>
            <a:off x="966682" y="2166212"/>
            <a:ext cx="10723787" cy="1703943"/>
            <a:chOff x="966682" y="2230010"/>
            <a:chExt cx="10723787" cy="170394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lum contrast="20000"/>
            </a:blip>
            <a:stretch>
              <a:fillRect/>
            </a:stretch>
          </p:blipFill>
          <p:spPr>
            <a:xfrm>
              <a:off x="966682" y="2784481"/>
              <a:ext cx="1115628" cy="1100625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1235692" y="3378541"/>
              <a:ext cx="531294" cy="209338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488" y="2236656"/>
              <a:ext cx="2088981" cy="1697297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5038020" y="3064358"/>
              <a:ext cx="509738" cy="470905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rot="16200000">
              <a:off x="2182352" y="2988084"/>
              <a:ext cx="0" cy="914400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1229503" y="2456853"/>
              <a:ext cx="0" cy="457200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rot="16200000">
              <a:off x="9418597" y="3170964"/>
              <a:ext cx="0" cy="548640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/>
            <p:cNvGrpSpPr/>
            <p:nvPr/>
          </p:nvGrpSpPr>
          <p:grpSpPr>
            <a:xfrm>
              <a:off x="6523965" y="2230010"/>
              <a:ext cx="2609690" cy="1623887"/>
              <a:chOff x="5065794" y="5018941"/>
              <a:chExt cx="2874349" cy="1788572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7">
                <a:lum contrast="20000"/>
              </a:blip>
              <a:stretch>
                <a:fillRect/>
              </a:stretch>
            </p:blipFill>
            <p:spPr>
              <a:xfrm>
                <a:off x="5121037" y="5018941"/>
                <a:ext cx="2819106" cy="1760625"/>
              </a:xfrm>
              <a:prstGeom prst="rect">
                <a:avLst/>
              </a:prstGeom>
              <a:ln w="19050">
                <a:solidFill>
                  <a:srgbClr val="000000"/>
                </a:solidFill>
              </a:ln>
            </p:spPr>
          </p:pic>
          <p:cxnSp>
            <p:nvCxnSpPr>
              <p:cNvPr id="36" name="Straight Arrow Connector 35"/>
              <p:cNvCxnSpPr/>
              <p:nvPr/>
            </p:nvCxnSpPr>
            <p:spPr>
              <a:xfrm>
                <a:off x="5701472" y="5944687"/>
                <a:ext cx="189360" cy="18308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5065794" y="5612633"/>
                <a:ext cx="967886" cy="338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Enhancer</a:t>
                </a:r>
                <a:endParaRPr lang="en-US" sz="1400" b="1" dirty="0"/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 flipH="1">
                <a:off x="6838506" y="5977443"/>
                <a:ext cx="180080" cy="22452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6929945" y="5637644"/>
                <a:ext cx="986035" cy="338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P</a:t>
                </a:r>
                <a:r>
                  <a:rPr lang="en-US" sz="1400" b="1" dirty="0" smtClean="0"/>
                  <a:t>romoter</a:t>
                </a:r>
                <a:endParaRPr lang="en-US" sz="1400" b="1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234353" y="6468523"/>
                <a:ext cx="1398970" cy="338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 Gene ON</a:t>
                </a:r>
                <a:endParaRPr lang="en-US" sz="1400" b="1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5672" y="6456566"/>
                <a:ext cx="266700" cy="266700"/>
              </a:xfrm>
              <a:prstGeom prst="rect">
                <a:avLst/>
              </a:prstGeom>
            </p:spPr>
          </p:pic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>
              <a:lum contrast="20000"/>
            </a:blip>
            <a:stretch>
              <a:fillRect/>
            </a:stretch>
          </p:blipFill>
          <p:spPr>
            <a:xfrm flipH="1">
              <a:off x="2708623" y="2686816"/>
              <a:ext cx="3401125" cy="11417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10" name="Rectangle 109"/>
            <p:cNvSpPr/>
            <p:nvPr/>
          </p:nvSpPr>
          <p:spPr>
            <a:xfrm>
              <a:off x="5065071" y="3087008"/>
              <a:ext cx="431333" cy="431333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rot="16200000">
              <a:off x="6026375" y="2942364"/>
              <a:ext cx="0" cy="1005840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534899" y="4286069"/>
            <a:ext cx="2605903" cy="922384"/>
            <a:chOff x="-218987" y="3482528"/>
            <a:chExt cx="2950555" cy="1044376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10">
              <a:lum contrast="20000"/>
            </a:blip>
            <a:stretch>
              <a:fillRect/>
            </a:stretch>
          </p:blipFill>
          <p:spPr>
            <a:xfrm>
              <a:off x="111289" y="3508208"/>
              <a:ext cx="2620279" cy="101869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74" name="TextBox 73"/>
            <p:cNvSpPr txBox="1"/>
            <p:nvPr/>
          </p:nvSpPr>
          <p:spPr>
            <a:xfrm rot="16200000">
              <a:off x="-465102" y="3843314"/>
              <a:ext cx="840713" cy="348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Normal</a:t>
              </a:r>
              <a:endParaRPr lang="en-US" sz="1400" b="1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8080" y="3482528"/>
              <a:ext cx="1062145" cy="287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 smtClean="0"/>
                <a:t>Gene </a:t>
              </a:r>
              <a:r>
                <a:rPr lang="en-US" sz="1050" b="1" dirty="0"/>
                <a:t>OFF      </a:t>
              </a:r>
              <a:endParaRPr lang="en-US" sz="1000" b="1" dirty="0"/>
            </a:p>
          </p:txBody>
        </p:sp>
        <p:sp>
          <p:nvSpPr>
            <p:cNvPr id="76" name="&quot;No&quot; Symbol 75"/>
            <p:cNvSpPr/>
            <p:nvPr/>
          </p:nvSpPr>
          <p:spPr>
            <a:xfrm>
              <a:off x="800614" y="3580645"/>
              <a:ext cx="129693" cy="129693"/>
            </a:xfrm>
            <a:prstGeom prst="noSmoking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324273" y="5160473"/>
            <a:ext cx="2805156" cy="1407180"/>
            <a:chOff x="-417620" y="4522025"/>
            <a:chExt cx="3176161" cy="1593289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1">
              <a:lum contrast="20000"/>
            </a:blip>
            <a:stretch>
              <a:fillRect/>
            </a:stretch>
          </p:blipFill>
          <p:spPr>
            <a:xfrm>
              <a:off x="151139" y="4662668"/>
              <a:ext cx="2607402" cy="131200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70" name="TextBox 69"/>
            <p:cNvSpPr txBox="1"/>
            <p:nvPr/>
          </p:nvSpPr>
          <p:spPr>
            <a:xfrm rot="16200000">
              <a:off x="-918055" y="5022460"/>
              <a:ext cx="1593289" cy="5924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Pathogenic </a:t>
              </a:r>
            </a:p>
            <a:p>
              <a:pPr algn="ctr"/>
              <a:r>
                <a:rPr lang="en-US" sz="1400" b="1" dirty="0" smtClean="0"/>
                <a:t>Rearrangements</a:t>
              </a:r>
              <a:endParaRPr lang="en-US" sz="1400" b="1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97930" y="4635866"/>
              <a:ext cx="1020401" cy="287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/>
                <a:t>Gene ON       </a:t>
              </a:r>
              <a:endParaRPr lang="en-US" sz="1000" b="1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879" y="4722709"/>
              <a:ext cx="145793" cy="145793"/>
            </a:xfrm>
            <a:prstGeom prst="rect">
              <a:avLst/>
            </a:prstGeom>
          </p:spPr>
        </p:pic>
      </p:grpSp>
      <p:sp>
        <p:nvSpPr>
          <p:cNvPr id="50" name="Cross 49"/>
          <p:cNvSpPr/>
          <p:nvPr/>
        </p:nvSpPr>
        <p:spPr>
          <a:xfrm rot="2700000">
            <a:off x="4902431" y="4655069"/>
            <a:ext cx="238253" cy="238253"/>
          </a:xfrm>
          <a:prstGeom prst="plus">
            <a:avLst>
              <a:gd name="adj" fmla="val 3928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5021557" y="4868026"/>
            <a:ext cx="0" cy="48455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845583" y="4002005"/>
            <a:ext cx="2145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 smtClean="0"/>
              <a:t>Congenital Malformations</a:t>
            </a:r>
            <a:endParaRPr lang="en-US" sz="1400" b="1" u="sng" dirty="0"/>
          </a:p>
        </p:txBody>
      </p:sp>
      <p:sp>
        <p:nvSpPr>
          <p:cNvPr id="53" name="Rectangle 52"/>
          <p:cNvSpPr/>
          <p:nvPr/>
        </p:nvSpPr>
        <p:spPr>
          <a:xfrm>
            <a:off x="3842676" y="6416142"/>
            <a:ext cx="174278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Lupiáñez et al. Cell. </a:t>
            </a:r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2015;</a:t>
            </a:r>
          </a:p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Franke et al., Nature. 2016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3">
            <a:lum contrast="20000"/>
          </a:blip>
          <a:stretch>
            <a:fillRect/>
          </a:stretch>
        </p:blipFill>
        <p:spPr>
          <a:xfrm>
            <a:off x="6020472" y="5839165"/>
            <a:ext cx="728042" cy="76091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0835" y="5840622"/>
            <a:ext cx="661897" cy="75945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/>
          <p:cNvSpPr txBox="1"/>
          <p:nvPr/>
        </p:nvSpPr>
        <p:spPr>
          <a:xfrm rot="16200000">
            <a:off x="-598775" y="5530595"/>
            <a:ext cx="21579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</a:t>
            </a:r>
            <a:r>
              <a:rPr lang="en-US" sz="1400" b="1" dirty="0" smtClean="0"/>
              <a:t>athogenic </a:t>
            </a:r>
          </a:p>
          <a:p>
            <a:pPr algn="ctr"/>
            <a:r>
              <a:rPr lang="en-US" sz="1400" b="1" dirty="0" smtClean="0"/>
              <a:t>Methylation or </a:t>
            </a:r>
          </a:p>
          <a:p>
            <a:pPr algn="ctr"/>
            <a:r>
              <a:rPr lang="en-US" sz="1400" b="1" dirty="0" smtClean="0"/>
              <a:t>Microdeletions</a:t>
            </a:r>
            <a:endParaRPr lang="en-US" sz="1400" b="1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0">
            <a:lum contrast="20000"/>
          </a:blip>
          <a:stretch>
            <a:fillRect/>
          </a:stretch>
        </p:blipFill>
        <p:spPr>
          <a:xfrm>
            <a:off x="827602" y="4303757"/>
            <a:ext cx="2317452" cy="9009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8" name="&quot;No&quot; Symbol 57"/>
          <p:cNvSpPr/>
          <p:nvPr/>
        </p:nvSpPr>
        <p:spPr>
          <a:xfrm>
            <a:off x="1815281" y="4348527"/>
            <a:ext cx="114704" cy="114704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5">
            <a:lum contrast="20000"/>
          </a:blip>
          <a:stretch>
            <a:fillRect/>
          </a:stretch>
        </p:blipFill>
        <p:spPr>
          <a:xfrm>
            <a:off x="819630" y="5276790"/>
            <a:ext cx="2325424" cy="12006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27" y="5304299"/>
            <a:ext cx="128944" cy="128944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777133" y="4272218"/>
            <a:ext cx="1249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Oncogene OFF   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76725" y="5235240"/>
            <a:ext cx="1068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Oncogene 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42215" y="4002005"/>
            <a:ext cx="2039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 smtClean="0"/>
              <a:t>Cancer</a:t>
            </a:r>
            <a:endParaRPr lang="en-US" sz="1400" b="1" u="sng" dirty="0"/>
          </a:p>
        </p:txBody>
      </p:sp>
      <p:sp>
        <p:nvSpPr>
          <p:cNvPr id="64" name="TextBox 63"/>
          <p:cNvSpPr txBox="1"/>
          <p:nvPr/>
        </p:nvSpPr>
        <p:spPr>
          <a:xfrm rot="16200000">
            <a:off x="324399" y="4615383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Normal</a:t>
            </a:r>
            <a:endParaRPr lang="en-US" sz="1400" b="1" dirty="0"/>
          </a:p>
        </p:txBody>
      </p:sp>
      <p:grpSp>
        <p:nvGrpSpPr>
          <p:cNvPr id="65" name="Group 64"/>
          <p:cNvGrpSpPr/>
          <p:nvPr/>
        </p:nvGrpSpPr>
        <p:grpSpPr>
          <a:xfrm>
            <a:off x="1877378" y="4640903"/>
            <a:ext cx="238587" cy="707411"/>
            <a:chOff x="1352844" y="3866352"/>
            <a:chExt cx="269764" cy="799850"/>
          </a:xfrm>
        </p:grpSpPr>
        <p:sp>
          <p:nvSpPr>
            <p:cNvPr id="67" name="Cross 66"/>
            <p:cNvSpPr/>
            <p:nvPr/>
          </p:nvSpPr>
          <p:spPr>
            <a:xfrm rot="2700000">
              <a:off x="1352844" y="3866352"/>
              <a:ext cx="269764" cy="269764"/>
            </a:xfrm>
            <a:prstGeom prst="plus">
              <a:avLst>
                <a:gd name="adj" fmla="val 392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>
              <a:off x="1487727" y="4118242"/>
              <a:ext cx="0" cy="54796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754992" y="6427792"/>
            <a:ext cx="23222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Flavahan</a:t>
            </a:r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 Nature. </a:t>
            </a:r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2015; </a:t>
            </a:r>
          </a:p>
          <a:p>
            <a:r>
              <a:rPr lang="en-US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Hnisz</a:t>
            </a:r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et al. Science. 2016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65271" y="4789223"/>
            <a:ext cx="39251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3D Genome Organization is Integral to </a:t>
            </a:r>
            <a:r>
              <a:rPr lang="en-US" sz="2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Genome </a:t>
            </a:r>
            <a:r>
              <a:rPr lang="en-US" sz="24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188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/>
      <p:bldP spid="53" grpId="0"/>
      <p:bldP spid="58" grpId="0" animBg="1"/>
      <p:bldP spid="61" grpId="0"/>
      <p:bldP spid="62" grpId="0"/>
      <p:bldP spid="63" grpId="0"/>
      <p:bldP spid="64" grpId="0"/>
      <p:bldP spid="66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77163"/>
          </a:xfrm>
        </p:spPr>
        <p:txBody>
          <a:bodyPr wrap="square" tIns="182880" bIns="182880" anchor="t" anchorCtr="0">
            <a:spAutoFit/>
          </a:bodyPr>
          <a:lstStyle/>
          <a:p>
            <a:r>
              <a:rPr lang="en-US" sz="3600" dirty="0" smtClean="0"/>
              <a:t>Using 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Proximity Ligation </a:t>
            </a:r>
            <a:r>
              <a:rPr lang="en-US" sz="3600" dirty="0" smtClean="0"/>
              <a:t>to Assay 3D Genome Organization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0" y="813066"/>
            <a:ext cx="12192000" cy="548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546961" y="1194390"/>
            <a:ext cx="2561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Figures adapted from: </a:t>
            </a:r>
          </a:p>
          <a:p>
            <a:pPr algn="r"/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Rao et al., </a:t>
            </a:r>
            <a:r>
              <a:rPr lang="en-US" sz="1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Cell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. 2014</a:t>
            </a:r>
          </a:p>
          <a:p>
            <a:pPr algn="r"/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Gorkin et al. Cell Stem Cell 2013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6414295" y="903222"/>
            <a:ext cx="1250552" cy="36303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7989929" y="1121015"/>
            <a:ext cx="1348255" cy="30456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9663266" y="2157439"/>
            <a:ext cx="1951777" cy="131558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949121" y="1370841"/>
            <a:ext cx="2140092" cy="3241698"/>
            <a:chOff x="4167130" y="1297138"/>
            <a:chExt cx="2140092" cy="324169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lum bright="-20000" contrast="40000"/>
            </a:blip>
            <a:stretch>
              <a:fillRect/>
            </a:stretch>
          </p:blipFill>
          <p:spPr>
            <a:xfrm>
              <a:off x="4555783" y="1441893"/>
              <a:ext cx="1751439" cy="309694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4167130" y="1297138"/>
              <a:ext cx="563566" cy="4331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319530" y="1297138"/>
              <a:ext cx="563566" cy="1928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274000" y="2821547"/>
              <a:ext cx="634244" cy="15098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lum contrast="20000"/>
          </a:blip>
          <a:stretch>
            <a:fillRect/>
          </a:stretch>
        </p:blipFill>
        <p:spPr>
          <a:xfrm>
            <a:off x="182996" y="970084"/>
            <a:ext cx="3960451" cy="577395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lum bright="-20000" contrast="40000"/>
          </a:blip>
          <a:stretch>
            <a:fillRect/>
          </a:stretch>
        </p:blipFill>
        <p:spPr>
          <a:xfrm>
            <a:off x="5297364" y="6194324"/>
            <a:ext cx="6397651" cy="609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lum bright="-20000" contrast="40000"/>
          </a:blip>
          <a:stretch>
            <a:fillRect/>
          </a:stretch>
        </p:blipFill>
        <p:spPr>
          <a:xfrm>
            <a:off x="7243556" y="4543419"/>
            <a:ext cx="2163475" cy="764451"/>
          </a:xfrm>
          <a:prstGeom prst="rect">
            <a:avLst/>
          </a:prstGeom>
        </p:spPr>
      </p:pic>
      <p:sp>
        <p:nvSpPr>
          <p:cNvPr id="58" name="Parallelogram 57"/>
          <p:cNvSpPr/>
          <p:nvPr/>
        </p:nvSpPr>
        <p:spPr>
          <a:xfrm flipH="1">
            <a:off x="8837571" y="5245928"/>
            <a:ext cx="1501324" cy="1047375"/>
          </a:xfrm>
          <a:prstGeom prst="parallelogram">
            <a:avLst>
              <a:gd name="adj" fmla="val 116805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Parallelogram 62"/>
          <p:cNvSpPr/>
          <p:nvPr/>
        </p:nvSpPr>
        <p:spPr>
          <a:xfrm>
            <a:off x="6163523" y="5245928"/>
            <a:ext cx="1501324" cy="1047375"/>
          </a:xfrm>
          <a:prstGeom prst="parallelogram">
            <a:avLst>
              <a:gd name="adj" fmla="val 116805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622832" y="927621"/>
            <a:ext cx="2485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Dekker et al., Science.2002</a:t>
            </a:r>
          </a:p>
        </p:txBody>
      </p:sp>
    </p:spTree>
    <p:extLst>
      <p:ext uri="{BB962C8B-B14F-4D97-AF65-F5344CB8AC3E}">
        <p14:creationId xmlns:p14="http://schemas.microsoft.com/office/powerpoint/2010/main" val="357200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77163"/>
          </a:xfrm>
        </p:spPr>
        <p:txBody>
          <a:bodyPr wrap="square" tIns="182880" bIns="182880" anchor="t" anchorCtr="0">
            <a:spAutoFit/>
          </a:bodyPr>
          <a:lstStyle/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Hi-C: HTS method to study 3D Genome Organization</a:t>
            </a:r>
            <a:endParaRPr lang="en-US" sz="3600" dirty="0"/>
          </a:p>
        </p:txBody>
      </p:sp>
      <p:sp>
        <p:nvSpPr>
          <p:cNvPr id="25" name="Rectangle 24"/>
          <p:cNvSpPr/>
          <p:nvPr/>
        </p:nvSpPr>
        <p:spPr>
          <a:xfrm>
            <a:off x="0" y="813066"/>
            <a:ext cx="12192000" cy="548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53956" y="851474"/>
            <a:ext cx="506061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Hi-C</a:t>
            </a:r>
          </a:p>
          <a:p>
            <a:pPr algn="ctr"/>
            <a:r>
              <a:rPr lang="en-US" b="1" u="sng" dirty="0" smtClean="0"/>
              <a:t>Hi</a:t>
            </a:r>
            <a:r>
              <a:rPr lang="en-US" b="1" dirty="0" smtClean="0"/>
              <a:t>gh throughput </a:t>
            </a:r>
            <a:r>
              <a:rPr lang="en-US" b="1" u="sng" dirty="0" smtClean="0"/>
              <a:t>C</a:t>
            </a:r>
            <a:r>
              <a:rPr lang="en-US" b="1" dirty="0" smtClean="0"/>
              <a:t>hromatin </a:t>
            </a:r>
            <a:r>
              <a:rPr lang="en-US" b="1" u="sng" dirty="0" smtClean="0"/>
              <a:t>C</a:t>
            </a:r>
            <a:r>
              <a:rPr lang="en-US" b="1" dirty="0" smtClean="0"/>
              <a:t>onformation </a:t>
            </a:r>
            <a:r>
              <a:rPr lang="en-US" b="1" u="sng" dirty="0" smtClean="0"/>
              <a:t>C</a:t>
            </a:r>
            <a:r>
              <a:rPr lang="en-US" b="1" dirty="0" smtClean="0"/>
              <a:t>apture </a:t>
            </a:r>
          </a:p>
        </p:txBody>
      </p:sp>
      <p:sp>
        <p:nvSpPr>
          <p:cNvPr id="3" name="Rectangle 2"/>
          <p:cNvSpPr/>
          <p:nvPr/>
        </p:nvSpPr>
        <p:spPr>
          <a:xfrm>
            <a:off x="259413" y="4000186"/>
            <a:ext cx="56787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Lieberman-Aiden</a:t>
            </a:r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et al. Science. </a:t>
            </a:r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2009, Rao </a:t>
            </a:r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et al. Cell. 2014 </a:t>
            </a:r>
            <a:endParaRPr lang="en-US" sz="11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50484" y="1681678"/>
            <a:ext cx="5903494" cy="2280757"/>
            <a:chOff x="102670" y="1948202"/>
            <a:chExt cx="5903494" cy="22807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lum bright="-20000" contrast="40000"/>
            </a:blip>
            <a:stretch>
              <a:fillRect/>
            </a:stretch>
          </p:blipFill>
          <p:spPr>
            <a:xfrm>
              <a:off x="174125" y="2022657"/>
              <a:ext cx="5620283" cy="220630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678905" y="3965608"/>
              <a:ext cx="327259" cy="1732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40404" y="2022657"/>
              <a:ext cx="327259" cy="1732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74125" y="3074054"/>
              <a:ext cx="191635" cy="11549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14300" y="1948202"/>
              <a:ext cx="403391" cy="429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2670" y="2145306"/>
              <a:ext cx="140734" cy="4099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59" y="4481196"/>
            <a:ext cx="2207494" cy="2260305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2369427" y="4977618"/>
            <a:ext cx="3500719" cy="2387051"/>
            <a:chOff x="8491262" y="1471454"/>
            <a:chExt cx="3500719" cy="2387051"/>
          </a:xfrm>
        </p:grpSpPr>
        <p:sp>
          <p:nvSpPr>
            <p:cNvPr id="44" name="Right Arrow 43"/>
            <p:cNvSpPr/>
            <p:nvPr/>
          </p:nvSpPr>
          <p:spPr>
            <a:xfrm>
              <a:off x="8591445" y="1957314"/>
              <a:ext cx="422487" cy="295741"/>
            </a:xfrm>
            <a:prstGeom prst="rightArrow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491262" y="2295304"/>
              <a:ext cx="622855" cy="435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Rotate </a:t>
              </a:r>
            </a:p>
            <a:p>
              <a:pPr algn="ctr"/>
              <a:r>
                <a:rPr lang="en-US" sz="1400" b="1" dirty="0" smtClean="0"/>
                <a:t>45°</a:t>
              </a:r>
              <a:endParaRPr lang="en-US" sz="1400" b="1" dirty="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9066259" y="1471454"/>
              <a:ext cx="2925722" cy="2387051"/>
              <a:chOff x="5626100" y="1968500"/>
              <a:chExt cx="3517900" cy="2870200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0300" y="1968500"/>
                <a:ext cx="2362200" cy="2349500"/>
              </a:xfrm>
              <a:prstGeom prst="rect">
                <a:avLst/>
              </a:prstGeom>
              <a:scene3d>
                <a:camera prst="orthographicFront">
                  <a:rot lat="0" lon="0" rev="2700000"/>
                </a:camera>
                <a:lightRig rig="threePt" dir="t"/>
              </a:scene3d>
            </p:spPr>
          </p:pic>
          <p:sp>
            <p:nvSpPr>
              <p:cNvPr id="48" name="Isosceles Triangle 47"/>
              <p:cNvSpPr/>
              <p:nvPr/>
            </p:nvSpPr>
            <p:spPr>
              <a:xfrm flipV="1">
                <a:off x="5626100" y="3136900"/>
                <a:ext cx="3517900" cy="17018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608" y="5953834"/>
            <a:ext cx="2725041" cy="374387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6966746" y="5949338"/>
            <a:ext cx="4584595" cy="847706"/>
            <a:chOff x="4813601" y="5720090"/>
            <a:chExt cx="2746409" cy="847706"/>
          </a:xfrm>
        </p:grpSpPr>
        <p:sp>
          <p:nvSpPr>
            <p:cNvPr id="73" name="TextBox 72"/>
            <p:cNvSpPr txBox="1"/>
            <p:nvPr/>
          </p:nvSpPr>
          <p:spPr>
            <a:xfrm>
              <a:off x="4813601" y="5720090"/>
              <a:ext cx="27464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Topologically Associating Domains (TADs)</a:t>
              </a:r>
              <a:endParaRPr lang="en-US" b="1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813601" y="6065625"/>
              <a:ext cx="19748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Nora et al. Nature. 2012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813601" y="6260019"/>
              <a:ext cx="204043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Dixon </a:t>
              </a: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et al. Nature. 2012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442532" y="3644132"/>
            <a:ext cx="5928737" cy="2072838"/>
            <a:chOff x="2742076" y="4475444"/>
            <a:chExt cx="5928737" cy="2072838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3280728" y="5067849"/>
              <a:ext cx="4040329" cy="1086965"/>
            </a:xfrm>
            <a:prstGeom prst="rect">
              <a:avLst/>
            </a:prstGeom>
          </p:spPr>
        </p:pic>
        <p:cxnSp>
          <p:nvCxnSpPr>
            <p:cNvPr id="53" name="Straight Arrow Connector 52"/>
            <p:cNvCxnSpPr/>
            <p:nvPr/>
          </p:nvCxnSpPr>
          <p:spPr>
            <a:xfrm flipV="1">
              <a:off x="3862422" y="5738980"/>
              <a:ext cx="510553" cy="5105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H="1" flipV="1">
              <a:off x="4464134" y="5755189"/>
              <a:ext cx="510553" cy="5105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H="1" flipV="1">
              <a:off x="5418964" y="5735122"/>
              <a:ext cx="510553" cy="5105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3628971" y="6222039"/>
              <a:ext cx="329514" cy="32624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none" lIns="27432" tIns="9144" rIns="27432" bIns="9144" rtlCol="0">
              <a:spAutoFit/>
            </a:bodyPr>
            <a:lstStyle/>
            <a:p>
              <a:r>
                <a:rPr lang="en-US" sz="2000" b="1" dirty="0"/>
                <a:t>R</a:t>
              </a:r>
              <a:r>
                <a:rPr lang="en-US" sz="2000" b="1" dirty="0" smtClean="0"/>
                <a:t>1</a:t>
              </a:r>
              <a:endParaRPr lang="en-US" sz="2000" b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673890" y="6222039"/>
              <a:ext cx="329514" cy="32624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none" lIns="27432" tIns="9144" rIns="27432" bIns="9144" rtlCol="0">
              <a:spAutoFit/>
            </a:bodyPr>
            <a:lstStyle/>
            <a:p>
              <a:r>
                <a:rPr lang="en-US" sz="2000" b="1" dirty="0" smtClean="0"/>
                <a:t>R3</a:t>
              </a:r>
              <a:endParaRPr lang="en-US" sz="2000" b="1" dirty="0"/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3182906" y="6222039"/>
              <a:ext cx="42620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7353314" y="5839246"/>
              <a:ext cx="543739" cy="523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…</a:t>
              </a:r>
              <a:endParaRPr lang="en-US" sz="2800" dirty="0"/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V="1">
              <a:off x="4764270" y="5735122"/>
              <a:ext cx="595645" cy="5956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4759706" y="6222039"/>
              <a:ext cx="329514" cy="32624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none" lIns="27432" tIns="9144" rIns="27432" bIns="9144" rtlCol="0">
              <a:spAutoFit/>
            </a:bodyPr>
            <a:lstStyle/>
            <a:p>
              <a:r>
                <a:rPr lang="en-US" sz="2000" b="1" dirty="0" smtClean="0"/>
                <a:t>R2</a:t>
              </a:r>
              <a:endParaRPr lang="en-US" sz="2000" b="1" dirty="0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6118517" y="4475444"/>
              <a:ext cx="2552296" cy="1541206"/>
              <a:chOff x="7364586" y="4270273"/>
              <a:chExt cx="1371348" cy="828088"/>
            </a:xfrm>
          </p:grpSpPr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7">
                <a:lum contrast="20000"/>
              </a:blip>
              <a:stretch>
                <a:fillRect/>
              </a:stretch>
            </p:blipFill>
            <p:spPr>
              <a:xfrm>
                <a:off x="7921202" y="4547532"/>
                <a:ext cx="227997" cy="550829"/>
              </a:xfrm>
              <a:prstGeom prst="rect">
                <a:avLst/>
              </a:prstGeom>
            </p:spPr>
          </p:pic>
          <p:sp>
            <p:nvSpPr>
              <p:cNvPr id="65" name="TextBox 64"/>
              <p:cNvSpPr txBox="1"/>
              <p:nvPr/>
            </p:nvSpPr>
            <p:spPr>
              <a:xfrm>
                <a:off x="7364586" y="4270273"/>
                <a:ext cx="1371348" cy="314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Hi-C</a:t>
                </a:r>
              </a:p>
              <a:p>
                <a:pPr algn="ctr"/>
                <a:r>
                  <a:rPr lang="en-US" sz="1600" b="1" dirty="0" smtClean="0"/>
                  <a:t>Interaction Frequency</a:t>
                </a:r>
                <a:endParaRPr lang="en-US" sz="1600" b="1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122539" y="4897617"/>
                <a:ext cx="319712" cy="181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Low</a:t>
                </a:r>
                <a:endParaRPr lang="en-US" sz="1600" b="1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8139398" y="4547532"/>
                <a:ext cx="343828" cy="181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High</a:t>
                </a: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2742076" y="5839246"/>
              <a:ext cx="543739" cy="523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…</a:t>
              </a:r>
              <a:endParaRPr lang="en-US" sz="2800" dirty="0"/>
            </a:p>
          </p:txBody>
        </p:sp>
      </p:grpSp>
      <p:sp>
        <p:nvSpPr>
          <p:cNvPr id="43" name="Right Triangle 42"/>
          <p:cNvSpPr/>
          <p:nvPr/>
        </p:nvSpPr>
        <p:spPr>
          <a:xfrm rot="10800000">
            <a:off x="398940" y="4766375"/>
            <a:ext cx="1901191" cy="1901191"/>
          </a:xfrm>
          <a:prstGeom prst="rtTriangle">
            <a:avLst/>
          </a:prstGeom>
          <a:solidFill>
            <a:srgbClr val="FFFF00">
              <a:alpha val="35000"/>
            </a:srgbClr>
          </a:solidFill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368172" y="942019"/>
            <a:ext cx="5701810" cy="2707630"/>
            <a:chOff x="6368172" y="942019"/>
            <a:chExt cx="5701810" cy="2707630"/>
          </a:xfrm>
        </p:grpSpPr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8">
              <a:lum contrast="20000"/>
            </a:blip>
            <a:stretch>
              <a:fillRect/>
            </a:stretch>
          </p:blipFill>
          <p:spPr>
            <a:xfrm>
              <a:off x="6368172" y="978532"/>
              <a:ext cx="1219885" cy="1203479"/>
            </a:xfrm>
            <a:prstGeom prst="rect">
              <a:avLst/>
            </a:prstGeom>
          </p:spPr>
        </p:pic>
        <p:sp>
          <p:nvSpPr>
            <p:cNvPr id="82" name="Rectangle 81"/>
            <p:cNvSpPr/>
            <p:nvPr/>
          </p:nvSpPr>
          <p:spPr>
            <a:xfrm>
              <a:off x="6639810" y="1796340"/>
              <a:ext cx="375740" cy="19115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Arrow Connector 82"/>
            <p:cNvCxnSpPr/>
            <p:nvPr/>
          </p:nvCxnSpPr>
          <p:spPr>
            <a:xfrm>
              <a:off x="7015550" y="1968729"/>
              <a:ext cx="572507" cy="55539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9546806" y="942019"/>
              <a:ext cx="2523176" cy="1575425"/>
              <a:chOff x="5121037" y="5018941"/>
              <a:chExt cx="2925682" cy="1826743"/>
            </a:xfrm>
          </p:grpSpPr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9">
                <a:lum contrast="20000"/>
              </a:blip>
              <a:stretch>
                <a:fillRect/>
              </a:stretch>
            </p:blipFill>
            <p:spPr>
              <a:xfrm>
                <a:off x="5121037" y="5018941"/>
                <a:ext cx="2822919" cy="176062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87" name="Straight Arrow Connector 86"/>
              <p:cNvCxnSpPr/>
              <p:nvPr/>
            </p:nvCxnSpPr>
            <p:spPr>
              <a:xfrm>
                <a:off x="5701472" y="5944687"/>
                <a:ext cx="189360" cy="18308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>
                <a:off x="5216503" y="5711439"/>
                <a:ext cx="844231" cy="3033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/>
                  <a:t>Enhancer</a:t>
                </a:r>
              </a:p>
            </p:txBody>
          </p:sp>
          <p:cxnSp>
            <p:nvCxnSpPr>
              <p:cNvPr id="89" name="Straight Arrow Connector 88"/>
              <p:cNvCxnSpPr/>
              <p:nvPr/>
            </p:nvCxnSpPr>
            <p:spPr>
              <a:xfrm flipH="1">
                <a:off x="6838506" y="5977443"/>
                <a:ext cx="180080" cy="22452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/>
              <p:cNvSpPr txBox="1"/>
              <p:nvPr/>
            </p:nvSpPr>
            <p:spPr>
              <a:xfrm>
                <a:off x="6929946" y="5743439"/>
                <a:ext cx="864676" cy="3033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Promoter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647750" y="6542341"/>
                <a:ext cx="1398969" cy="303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/>
                  <a:t> Gene ON</a:t>
                </a: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06221" y="6471200"/>
                <a:ext cx="266700" cy="266700"/>
              </a:xfrm>
              <a:prstGeom prst="rect">
                <a:avLst/>
              </a:prstGeom>
            </p:spPr>
          </p:pic>
        </p:grpSp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11">
              <a:lum contrast="20000"/>
            </a:blip>
            <a:stretch>
              <a:fillRect/>
            </a:stretch>
          </p:blipFill>
          <p:spPr>
            <a:xfrm>
              <a:off x="7301803" y="2545246"/>
              <a:ext cx="3289997" cy="110440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94" name="Rectangle 93"/>
            <p:cNvSpPr/>
            <p:nvPr/>
          </p:nvSpPr>
          <p:spPr>
            <a:xfrm>
              <a:off x="7921729" y="2920880"/>
              <a:ext cx="482452" cy="447216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 flipV="1">
              <a:off x="8188770" y="1911710"/>
              <a:ext cx="1358641" cy="100917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Isosceles Triangle 3"/>
          <p:cNvSpPr/>
          <p:nvPr/>
        </p:nvSpPr>
        <p:spPr>
          <a:xfrm rot="13851821">
            <a:off x="2131685" y="5172385"/>
            <a:ext cx="205648" cy="264463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rot="10800000">
            <a:off x="4627868" y="4915060"/>
            <a:ext cx="205648" cy="264463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3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" grpId="0" animBg="1"/>
      <p:bldP spid="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8729"/>
          </a:xfrm>
        </p:spPr>
        <p:txBody>
          <a:bodyPr wrap="square" tIns="182880" bIns="182880" anchor="t" anchorCtr="0">
            <a:spAutoFit/>
          </a:bodyPr>
          <a:lstStyle/>
          <a:p>
            <a:r>
              <a:rPr lang="en-US" b="1" dirty="0" smtClean="0"/>
              <a:t> Outline &amp; objectives for today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923865"/>
            <a:ext cx="12192000" cy="548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800100" y="1352550"/>
            <a:ext cx="10515600" cy="51625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Overview of High </a:t>
            </a:r>
            <a:r>
              <a:rPr lang="en-US" dirty="0"/>
              <a:t>Throughput Sequencing </a:t>
            </a:r>
            <a:r>
              <a:rPr lang="en-US" dirty="0" smtClean="0"/>
              <a:t>(HTS) technology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 to the human genome and gene regulation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Common applications of HTS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Learning objectives: (you should be able to…)</a:t>
            </a:r>
          </a:p>
          <a:p>
            <a:pPr lvl="2"/>
            <a:r>
              <a:rPr lang="en-US" dirty="0"/>
              <a:t>Describe some </a:t>
            </a:r>
            <a:r>
              <a:rPr lang="en-US" dirty="0" smtClean="0"/>
              <a:t>widely used HTS-based methods</a:t>
            </a:r>
            <a:endParaRPr lang="en-US" dirty="0"/>
          </a:p>
          <a:p>
            <a:pPr lvl="2"/>
            <a:r>
              <a:rPr lang="en-US" dirty="0"/>
              <a:t>Compare and contrast these HTS-based </a:t>
            </a:r>
            <a:r>
              <a:rPr lang="en-US" dirty="0" smtClean="0"/>
              <a:t>methods</a:t>
            </a:r>
            <a:endParaRPr lang="en-US" dirty="0"/>
          </a:p>
          <a:p>
            <a:pPr lvl="2"/>
            <a:r>
              <a:rPr lang="en-US" dirty="0"/>
              <a:t>Identify scenarios in which you want to apply one technology vs another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6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8729"/>
          </a:xfrm>
        </p:spPr>
        <p:txBody>
          <a:bodyPr wrap="square" tIns="182880" bIns="182880" anchor="t" anchorCtr="0">
            <a:spAutoFit/>
          </a:bodyPr>
          <a:lstStyle/>
          <a:p>
            <a:r>
              <a:rPr lang="en-US" b="1" dirty="0" smtClean="0"/>
              <a:t> Outline &amp; objectives for today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923865"/>
            <a:ext cx="12192000" cy="548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800100" y="1352550"/>
            <a:ext cx="10515600" cy="516255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Overview of High </a:t>
            </a:r>
            <a:r>
              <a:rPr lang="en-US" dirty="0"/>
              <a:t>Throughput Sequencing </a:t>
            </a:r>
            <a:r>
              <a:rPr lang="en-US" dirty="0" smtClean="0"/>
              <a:t>(HTS) technology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Focused on Illumina (most common)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 to the human genome and gene regulation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Function and characteristics of cis-regulatory sequences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Common applications of HTS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WGS, WES, RNA-</a:t>
            </a:r>
            <a:r>
              <a:rPr lang="en-US" dirty="0" err="1" smtClean="0"/>
              <a:t>seq</a:t>
            </a:r>
            <a:r>
              <a:rPr lang="en-US" dirty="0" smtClean="0"/>
              <a:t>, ChIP-seq, DNase-</a:t>
            </a:r>
            <a:r>
              <a:rPr lang="en-US" dirty="0" err="1" smtClean="0"/>
              <a:t>seq</a:t>
            </a:r>
            <a:r>
              <a:rPr lang="en-US" dirty="0" smtClean="0"/>
              <a:t>, ATAC-</a:t>
            </a:r>
            <a:r>
              <a:rPr lang="en-US" dirty="0" err="1" smtClean="0"/>
              <a:t>seq</a:t>
            </a:r>
            <a:r>
              <a:rPr lang="en-US" dirty="0" smtClean="0"/>
              <a:t>, Hi-C, WGBS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Learning objectives: (you should be able to…)</a:t>
            </a:r>
          </a:p>
          <a:p>
            <a:pPr lvl="2"/>
            <a:r>
              <a:rPr lang="en-US" dirty="0"/>
              <a:t>Describe some </a:t>
            </a:r>
            <a:r>
              <a:rPr lang="en-US" dirty="0" smtClean="0"/>
              <a:t>widely used HTS-based methods</a:t>
            </a:r>
            <a:endParaRPr lang="en-US" dirty="0"/>
          </a:p>
          <a:p>
            <a:pPr lvl="2"/>
            <a:r>
              <a:rPr lang="en-US" dirty="0"/>
              <a:t>Compare and contrast these HTS-based </a:t>
            </a:r>
            <a:r>
              <a:rPr lang="en-US" dirty="0" smtClean="0"/>
              <a:t>methods</a:t>
            </a:r>
            <a:endParaRPr lang="en-US" dirty="0"/>
          </a:p>
          <a:p>
            <a:pPr lvl="2"/>
            <a:r>
              <a:rPr lang="en-US" dirty="0"/>
              <a:t>Identify scenarios in which you want to apply one technology vs another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57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88127"/>
          </a:xfrm>
        </p:spPr>
        <p:txBody>
          <a:bodyPr wrap="square" tIns="182880" bIns="182880" anchor="t" anchorCtr="0">
            <a:spAutoFit/>
          </a:bodyPr>
          <a:lstStyle/>
          <a:p>
            <a:r>
              <a:rPr lang="en-US" b="1" dirty="0" smtClean="0"/>
              <a:t> HTS</a:t>
            </a:r>
            <a:r>
              <a:rPr lang="en-US" b="1" dirty="0"/>
              <a:t>: </a:t>
            </a:r>
            <a:r>
              <a:rPr lang="en-US" b="1" dirty="0" smtClean="0"/>
              <a:t>Engine </a:t>
            </a:r>
            <a:r>
              <a:rPr lang="en-US" b="1" dirty="0"/>
              <a:t>fueling biomedical research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923865"/>
            <a:ext cx="12192000" cy="548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49" y="1079407"/>
            <a:ext cx="10048875" cy="556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2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377" y="935477"/>
            <a:ext cx="9220200" cy="45930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8729"/>
          </a:xfrm>
        </p:spPr>
        <p:txBody>
          <a:bodyPr wrap="square" tIns="182880" bIns="182880" anchor="t" anchorCtr="0">
            <a:spAutoFit/>
          </a:bodyPr>
          <a:lstStyle/>
          <a:p>
            <a:r>
              <a:rPr lang="en-US" b="1" dirty="0" smtClean="0"/>
              <a:t>How does HTS work? (part 1/3)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923865"/>
            <a:ext cx="12192000" cy="548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7716" y="1081289"/>
            <a:ext cx="302012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Illumina</a:t>
            </a:r>
          </a:p>
          <a:p>
            <a:r>
              <a:rPr lang="en-US" sz="2000" b="1" dirty="0" smtClean="0"/>
              <a:t>(</a:t>
            </a:r>
            <a:r>
              <a:rPr lang="en-US" sz="2000" dirty="0"/>
              <a:t>sequencing by </a:t>
            </a:r>
            <a:r>
              <a:rPr lang="en-US" sz="2000" dirty="0" smtClean="0"/>
              <a:t>synthesis )  </a:t>
            </a:r>
          </a:p>
          <a:p>
            <a:endParaRPr lang="en-US" sz="1400" dirty="0"/>
          </a:p>
          <a:p>
            <a:r>
              <a:rPr lang="en-US" sz="1400" dirty="0" smtClean="0"/>
              <a:t>*Pacific Biosciences (</a:t>
            </a:r>
            <a:r>
              <a:rPr lang="en-US" sz="1400" dirty="0" err="1" smtClean="0"/>
              <a:t>PacBio</a:t>
            </a:r>
            <a:r>
              <a:rPr lang="en-US" sz="1400" dirty="0" smtClean="0"/>
              <a:t>)</a:t>
            </a:r>
            <a:endParaRPr lang="en-US" sz="1400" dirty="0"/>
          </a:p>
          <a:p>
            <a:r>
              <a:rPr lang="en-US" sz="1400" dirty="0"/>
              <a:t>*</a:t>
            </a:r>
            <a:r>
              <a:rPr lang="en-US" sz="1400" dirty="0" smtClean="0"/>
              <a:t>Oxford </a:t>
            </a:r>
            <a:r>
              <a:rPr lang="en-US" sz="1400" dirty="0" err="1" smtClean="0"/>
              <a:t>nanopore</a:t>
            </a:r>
            <a:endParaRPr lang="en-US" sz="1400" dirty="0" smtClean="0"/>
          </a:p>
          <a:p>
            <a:r>
              <a:rPr lang="en-US" sz="1400" dirty="0" smtClean="0"/>
              <a:t>Ion Torrent</a:t>
            </a:r>
          </a:p>
          <a:p>
            <a:r>
              <a:rPr lang="en-US" sz="1400" dirty="0" smtClean="0"/>
              <a:t>454 pyrosequencing</a:t>
            </a:r>
          </a:p>
          <a:p>
            <a:r>
              <a:rPr lang="en-US" sz="1400" dirty="0" err="1" smtClean="0"/>
              <a:t>SOLiD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Good review: </a:t>
            </a:r>
            <a:r>
              <a:rPr lang="en-US" sz="1400" dirty="0" smtClean="0"/>
              <a:t>PMID 27184599 </a:t>
            </a:r>
          </a:p>
          <a:p>
            <a:endParaRPr lang="en-US" sz="1400" dirty="0" smtClean="0"/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5037056" y="5688449"/>
            <a:ext cx="5955476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400" dirty="0" smtClean="0">
                <a:latin typeface="Verdana" pitchFamily="-110" charset="0"/>
              </a:rPr>
              <a:t>Add </a:t>
            </a:r>
            <a:r>
              <a:rPr lang="en-GB" sz="1400" dirty="0">
                <a:latin typeface="Verdana" pitchFamily="-110" charset="0"/>
              </a:rPr>
              <a:t>sequencing </a:t>
            </a:r>
            <a:r>
              <a:rPr lang="en-GB" sz="1400" dirty="0" smtClean="0">
                <a:latin typeface="Verdana" pitchFamily="-110" charset="0"/>
              </a:rPr>
              <a:t>reagents (polymerase, labelled nucleotides)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 smtClean="0">
                <a:latin typeface="Verdana" pitchFamily="-110" charset="0"/>
              </a:rPr>
              <a:t>First </a:t>
            </a:r>
            <a:r>
              <a:rPr lang="en-GB" sz="1400" dirty="0">
                <a:latin typeface="Verdana" pitchFamily="-110" charset="0"/>
              </a:rPr>
              <a:t>base </a:t>
            </a:r>
            <a:r>
              <a:rPr lang="en-GB" sz="1400" dirty="0" smtClean="0">
                <a:latin typeface="Verdana" pitchFamily="-110" charset="0"/>
              </a:rPr>
              <a:t>incorporated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 smtClean="0">
                <a:latin typeface="Verdana" pitchFamily="-110" charset="0"/>
              </a:rPr>
              <a:t>Wash out unincorporated bases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 smtClean="0">
                <a:latin typeface="Verdana" pitchFamily="-110" charset="0"/>
              </a:rPr>
              <a:t>Detect signal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 smtClean="0">
                <a:latin typeface="Verdana" pitchFamily="-110" charset="0"/>
              </a:rPr>
              <a:t>Remove terminator in preparation for next cycle</a:t>
            </a:r>
          </a:p>
        </p:txBody>
      </p:sp>
      <p:sp>
        <p:nvSpPr>
          <p:cNvPr id="14" name="Left Brace 13"/>
          <p:cNvSpPr/>
          <p:nvPr/>
        </p:nvSpPr>
        <p:spPr>
          <a:xfrm>
            <a:off x="4842075" y="5892969"/>
            <a:ext cx="155448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TextBox 15"/>
          <p:cNvSpPr txBox="1"/>
          <p:nvPr/>
        </p:nvSpPr>
        <p:spPr>
          <a:xfrm>
            <a:off x="3649130" y="6165502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One “cycle”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6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8729"/>
          </a:xfrm>
        </p:spPr>
        <p:txBody>
          <a:bodyPr wrap="square" tIns="182880" bIns="182880" anchor="t" anchorCtr="0">
            <a:spAutoFit/>
          </a:bodyPr>
          <a:lstStyle/>
          <a:p>
            <a:r>
              <a:rPr lang="en-US" b="1" dirty="0" smtClean="0"/>
              <a:t>How does HTS work? (part 2/3)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923865"/>
            <a:ext cx="12192000" cy="548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87405" y="1045967"/>
            <a:ext cx="6504852" cy="4201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6679429" y="1178753"/>
            <a:ext cx="3116105" cy="40692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9144001" y="2968612"/>
            <a:ext cx="3048000" cy="3889387"/>
          </a:xfrm>
          <a:prstGeom prst="rect">
            <a:avLst/>
          </a:prstGeom>
        </p:spPr>
      </p:pic>
      <p:pic>
        <p:nvPicPr>
          <p:cNvPr id="3074" name="Picture 2" descr="Image result for illumina sequencing adap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8" y="3346376"/>
            <a:ext cx="3562350" cy="3409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illumina patterned flow cel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0" y="5331062"/>
            <a:ext cx="23368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65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8729"/>
          </a:xfrm>
        </p:spPr>
        <p:txBody>
          <a:bodyPr wrap="square" tIns="182880" bIns="182880" anchor="t" anchorCtr="0">
            <a:spAutoFit/>
          </a:bodyPr>
          <a:lstStyle/>
          <a:p>
            <a:r>
              <a:rPr lang="en-US" b="1" dirty="0" smtClean="0"/>
              <a:t>How does HTS work? (part 3/3)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923865"/>
            <a:ext cx="12192000" cy="548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Image result for illumina hise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9185"/>
            <a:ext cx="4711802" cy="326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monsterbashseq.files.wordpress.com/2014/01/screenshot-from-2014-01-14-2309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75" y="1019185"/>
            <a:ext cx="7458075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oup 73"/>
          <p:cNvGrpSpPr/>
          <p:nvPr/>
        </p:nvGrpSpPr>
        <p:grpSpPr>
          <a:xfrm>
            <a:off x="1019175" y="3143250"/>
            <a:ext cx="9191625" cy="3590925"/>
            <a:chOff x="819150" y="771525"/>
            <a:chExt cx="9191625" cy="3590925"/>
          </a:xfrm>
        </p:grpSpPr>
        <p:sp>
          <p:nvSpPr>
            <p:cNvPr id="75" name="Rectangle 74"/>
            <p:cNvSpPr/>
            <p:nvPr/>
          </p:nvSpPr>
          <p:spPr>
            <a:xfrm>
              <a:off x="819150" y="771525"/>
              <a:ext cx="9191625" cy="359092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3"/>
            <p:cNvGrpSpPr>
              <a:grpSpLocks/>
            </p:cNvGrpSpPr>
            <p:nvPr/>
          </p:nvGrpSpPr>
          <p:grpSpPr bwMode="auto">
            <a:xfrm>
              <a:off x="1011238" y="965210"/>
              <a:ext cx="8756650" cy="3113088"/>
              <a:chOff x="75" y="1143"/>
              <a:chExt cx="5516" cy="1961"/>
            </a:xfrm>
          </p:grpSpPr>
          <p:grpSp>
            <p:nvGrpSpPr>
              <p:cNvPr id="77" name="Group 4"/>
              <p:cNvGrpSpPr>
                <a:grpSpLocks/>
              </p:cNvGrpSpPr>
              <p:nvPr/>
            </p:nvGrpSpPr>
            <p:grpSpPr bwMode="auto">
              <a:xfrm>
                <a:off x="75" y="1816"/>
                <a:ext cx="5516" cy="628"/>
                <a:chOff x="-20" y="1376"/>
                <a:chExt cx="5516" cy="628"/>
              </a:xfrm>
            </p:grpSpPr>
            <p:grpSp>
              <p:nvGrpSpPr>
                <p:cNvPr id="84" name="Group 5"/>
                <p:cNvGrpSpPr>
                  <a:grpSpLocks/>
                </p:cNvGrpSpPr>
                <p:nvPr/>
              </p:nvGrpSpPr>
              <p:grpSpPr bwMode="auto">
                <a:xfrm>
                  <a:off x="-20" y="1376"/>
                  <a:ext cx="613" cy="586"/>
                  <a:chOff x="316" y="625"/>
                  <a:chExt cx="874" cy="754"/>
                </a:xfrm>
              </p:grpSpPr>
              <p:grpSp>
                <p:nvGrpSpPr>
                  <p:cNvPr id="135" name="Group 6"/>
                  <p:cNvGrpSpPr>
                    <a:grpSpLocks/>
                  </p:cNvGrpSpPr>
                  <p:nvPr/>
                </p:nvGrpSpPr>
                <p:grpSpPr bwMode="auto">
                  <a:xfrm>
                    <a:off x="316" y="625"/>
                    <a:ext cx="874" cy="754"/>
                    <a:chOff x="316" y="625"/>
                    <a:chExt cx="874" cy="754"/>
                  </a:xfrm>
                </p:grpSpPr>
                <p:graphicFrame>
                  <p:nvGraphicFramePr>
                    <p:cNvPr id="138" name="Object 7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355" y="664"/>
                    <a:ext cx="835" cy="715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5349" name="Photo Editor Photo" r:id="rId5" imgW="1325995" imgH="1135478" progId="">
                            <p:embed/>
                          </p:oleObj>
                        </mc:Choice>
                        <mc:Fallback>
                          <p:oleObj name="Photo Editor Photo" r:id="rId5" imgW="1325995" imgH="1135478" progId="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6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55" y="664"/>
                                  <a:ext cx="835" cy="715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 xmlns="">
                                      <a:solidFill>
                                        <a:schemeClr val="accent1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xmlns="" w="9525">
                                      <a:solidFill>
                                        <a:schemeClr val="tx1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 xmlns="">
                                      <a:effectLst>
                                        <a:outerShdw blurRad="63500" dist="38099" dir="2700000" algn="ctr" rotWithShape="0">
                                          <a:schemeClr val="bg2">
                                            <a:alpha val="74998"/>
                                          </a:schemeClr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sp>
                  <p:nvSpPr>
                    <p:cNvPr id="139" name="Text Box 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16" y="625"/>
                      <a:ext cx="281" cy="273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r>
                        <a:rPr lang="en-GB" sz="1600">
                          <a:solidFill>
                            <a:srgbClr val="FFFFFF"/>
                          </a:solidFill>
                          <a:latin typeface="Verdana" pitchFamily="-110" charset="0"/>
                        </a:rPr>
                        <a:t>1</a:t>
                      </a:r>
                    </a:p>
                  </p:txBody>
                </p:sp>
              </p:grpSp>
              <p:sp>
                <p:nvSpPr>
                  <p:cNvPr id="136" name="Oval 9"/>
                  <p:cNvSpPr>
                    <a:spLocks noChangeArrowheads="1"/>
                  </p:cNvSpPr>
                  <p:nvPr/>
                </p:nvSpPr>
                <p:spPr bwMode="auto">
                  <a:xfrm>
                    <a:off x="532" y="759"/>
                    <a:ext cx="160" cy="160"/>
                  </a:xfrm>
                  <a:prstGeom prst="ellipse">
                    <a:avLst/>
                  </a:prstGeom>
                  <a:noFill/>
                  <a:ln w="28575">
                    <a:solidFill>
                      <a:srgbClr val="CCE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7" name="Oval 10"/>
                  <p:cNvSpPr>
                    <a:spLocks noChangeArrowheads="1"/>
                  </p:cNvSpPr>
                  <p:nvPr/>
                </p:nvSpPr>
                <p:spPr bwMode="auto">
                  <a:xfrm>
                    <a:off x="810" y="1066"/>
                    <a:ext cx="160" cy="160"/>
                  </a:xfrm>
                  <a:prstGeom prst="ellipse">
                    <a:avLst/>
                  </a:prstGeom>
                  <a:noFill/>
                  <a:ln w="28575">
                    <a:solidFill>
                      <a:srgbClr val="CCE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5" name="Group 11"/>
                <p:cNvGrpSpPr>
                  <a:grpSpLocks/>
                </p:cNvGrpSpPr>
                <p:nvPr/>
              </p:nvGrpSpPr>
              <p:grpSpPr bwMode="auto">
                <a:xfrm>
                  <a:off x="585" y="1377"/>
                  <a:ext cx="617" cy="586"/>
                  <a:chOff x="1178" y="626"/>
                  <a:chExt cx="880" cy="754"/>
                </a:xfrm>
              </p:grpSpPr>
              <p:grpSp>
                <p:nvGrpSpPr>
                  <p:cNvPr id="130" name="Group 12"/>
                  <p:cNvGrpSpPr>
                    <a:grpSpLocks/>
                  </p:cNvGrpSpPr>
                  <p:nvPr/>
                </p:nvGrpSpPr>
                <p:grpSpPr bwMode="auto">
                  <a:xfrm>
                    <a:off x="1178" y="626"/>
                    <a:ext cx="880" cy="754"/>
                    <a:chOff x="1178" y="626"/>
                    <a:chExt cx="880" cy="754"/>
                  </a:xfrm>
                </p:grpSpPr>
                <p:graphicFrame>
                  <p:nvGraphicFramePr>
                    <p:cNvPr id="133" name="Object 13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1223" y="665"/>
                    <a:ext cx="835" cy="715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5350" name="Photo Editor Photo" r:id="rId7" imgW="1325995" imgH="1135478" progId="">
                            <p:embed/>
                          </p:oleObj>
                        </mc:Choice>
                        <mc:Fallback>
                          <p:oleObj name="Photo Editor Photo" r:id="rId7" imgW="1325995" imgH="1135478" progId="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8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1223" y="665"/>
                                  <a:ext cx="835" cy="715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 xmlns="">
                                      <a:solidFill>
                                        <a:schemeClr val="accent1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xmlns="" w="9525">
                                      <a:solidFill>
                                        <a:schemeClr val="tx1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 xmlns="">
                                      <a:effectLst>
                                        <a:outerShdw blurRad="63500" dist="38099" dir="2700000" algn="ctr" rotWithShape="0">
                                          <a:schemeClr val="bg2">
                                            <a:alpha val="74998"/>
                                          </a:schemeClr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sp>
                  <p:nvSpPr>
                    <p:cNvPr id="134" name="Text Box 1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178" y="626"/>
                      <a:ext cx="281" cy="273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r>
                        <a:rPr lang="en-GB" sz="1600">
                          <a:solidFill>
                            <a:srgbClr val="FFFFFF"/>
                          </a:solidFill>
                          <a:latin typeface="Verdana" pitchFamily="-110" charset="0"/>
                        </a:rPr>
                        <a:t>2</a:t>
                      </a:r>
                    </a:p>
                  </p:txBody>
                </p:sp>
              </p:grpSp>
              <p:sp>
                <p:nvSpPr>
                  <p:cNvPr id="131" name="Oval 15"/>
                  <p:cNvSpPr>
                    <a:spLocks noChangeArrowheads="1"/>
                  </p:cNvSpPr>
                  <p:nvPr/>
                </p:nvSpPr>
                <p:spPr bwMode="auto">
                  <a:xfrm>
                    <a:off x="1379" y="760"/>
                    <a:ext cx="160" cy="160"/>
                  </a:xfrm>
                  <a:prstGeom prst="ellipse">
                    <a:avLst/>
                  </a:prstGeom>
                  <a:noFill/>
                  <a:ln w="28575">
                    <a:solidFill>
                      <a:srgbClr val="CCE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2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1678" y="1066"/>
                    <a:ext cx="160" cy="160"/>
                  </a:xfrm>
                  <a:prstGeom prst="ellipse">
                    <a:avLst/>
                  </a:prstGeom>
                  <a:noFill/>
                  <a:ln w="28575">
                    <a:solidFill>
                      <a:srgbClr val="CCE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6" name="Group 17"/>
                <p:cNvGrpSpPr>
                  <a:grpSpLocks/>
                </p:cNvGrpSpPr>
                <p:nvPr/>
              </p:nvGrpSpPr>
              <p:grpSpPr bwMode="auto">
                <a:xfrm>
                  <a:off x="1199" y="1389"/>
                  <a:ext cx="611" cy="573"/>
                  <a:chOff x="2054" y="634"/>
                  <a:chExt cx="871" cy="738"/>
                </a:xfrm>
              </p:grpSpPr>
              <p:graphicFrame>
                <p:nvGraphicFramePr>
                  <p:cNvPr id="128" name="Object 18"/>
                  <p:cNvGraphicFramePr>
                    <a:graphicFrameLocks noChangeAspect="1"/>
                  </p:cNvGraphicFramePr>
                  <p:nvPr/>
                </p:nvGraphicFramePr>
                <p:xfrm>
                  <a:off x="2090" y="657"/>
                  <a:ext cx="835" cy="71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5351" name="Photo Editor Photo" r:id="rId9" imgW="1325995" imgH="1135478" progId="">
                          <p:embed/>
                        </p:oleObj>
                      </mc:Choice>
                      <mc:Fallback>
                        <p:oleObj name="Photo Editor Photo" r:id="rId9" imgW="1325995" imgH="1135478" progId="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0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090" y="657"/>
                                <a:ext cx="835" cy="71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 xmlns="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xmlns="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 xmlns="">
                                    <a:effectLst>
                                      <a:outerShdw blurRad="63500" dist="38099" dir="2700000" algn="ctr" rotWithShape="0">
                                        <a:schemeClr val="bg2">
                                          <a:alpha val="74998"/>
                                        </a:scheme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129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54" y="634"/>
                    <a:ext cx="281" cy="27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en-GB" sz="1600">
                        <a:solidFill>
                          <a:srgbClr val="FFFFFF"/>
                        </a:solidFill>
                        <a:latin typeface="Verdana" pitchFamily="-110" charset="0"/>
                      </a:rPr>
                      <a:t>3</a:t>
                    </a:r>
                  </a:p>
                </p:txBody>
              </p:sp>
            </p:grpSp>
            <p:grpSp>
              <p:nvGrpSpPr>
                <p:cNvPr id="87" name="Group 86"/>
                <p:cNvGrpSpPr>
                  <a:grpSpLocks/>
                </p:cNvGrpSpPr>
                <p:nvPr/>
              </p:nvGrpSpPr>
              <p:grpSpPr bwMode="auto">
                <a:xfrm>
                  <a:off x="1349" y="1470"/>
                  <a:ext cx="302" cy="374"/>
                  <a:chOff x="2548" y="580"/>
                  <a:chExt cx="531" cy="595"/>
                </a:xfrm>
              </p:grpSpPr>
              <p:sp>
                <p:nvSpPr>
                  <p:cNvPr id="126" name="Oval 21"/>
                  <p:cNvSpPr>
                    <a:spLocks noChangeArrowheads="1"/>
                  </p:cNvSpPr>
                  <p:nvPr/>
                </p:nvSpPr>
                <p:spPr bwMode="auto">
                  <a:xfrm>
                    <a:off x="2548" y="580"/>
                    <a:ext cx="197" cy="198"/>
                  </a:xfrm>
                  <a:prstGeom prst="ellipse">
                    <a:avLst/>
                  </a:prstGeom>
                  <a:noFill/>
                  <a:ln w="28575">
                    <a:solidFill>
                      <a:srgbClr val="CCE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" name="Oval 22"/>
                  <p:cNvSpPr>
                    <a:spLocks noChangeArrowheads="1"/>
                  </p:cNvSpPr>
                  <p:nvPr/>
                </p:nvSpPr>
                <p:spPr bwMode="auto">
                  <a:xfrm>
                    <a:off x="2882" y="976"/>
                    <a:ext cx="197" cy="199"/>
                  </a:xfrm>
                  <a:prstGeom prst="ellipse">
                    <a:avLst/>
                  </a:prstGeom>
                  <a:noFill/>
                  <a:ln w="28575">
                    <a:solidFill>
                      <a:srgbClr val="CCE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8" name="Group 23"/>
                <p:cNvGrpSpPr>
                  <a:grpSpLocks/>
                </p:cNvGrpSpPr>
                <p:nvPr/>
              </p:nvGrpSpPr>
              <p:grpSpPr bwMode="auto">
                <a:xfrm>
                  <a:off x="3656" y="1387"/>
                  <a:ext cx="621" cy="577"/>
                  <a:chOff x="334" y="2126"/>
                  <a:chExt cx="886" cy="743"/>
                </a:xfrm>
              </p:grpSpPr>
              <p:grpSp>
                <p:nvGrpSpPr>
                  <p:cNvPr id="120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334" y="2126"/>
                    <a:ext cx="886" cy="743"/>
                    <a:chOff x="1173" y="1438"/>
                    <a:chExt cx="886" cy="743"/>
                  </a:xfrm>
                </p:grpSpPr>
                <p:graphicFrame>
                  <p:nvGraphicFramePr>
                    <p:cNvPr id="124" name="Object 25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1224" y="1466"/>
                    <a:ext cx="835" cy="715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5352" name="Photo Editor Photo" r:id="rId11" imgW="1325995" imgH="1135478" progId="">
                            <p:embed/>
                          </p:oleObj>
                        </mc:Choice>
                        <mc:Fallback>
                          <p:oleObj name="Photo Editor Photo" r:id="rId11" imgW="1325995" imgH="1135478" progId="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2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1224" y="1466"/>
                                  <a:ext cx="835" cy="715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 xmlns="">
                                      <a:solidFill>
                                        <a:schemeClr val="accent1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xmlns="" w="9525">
                                      <a:solidFill>
                                        <a:schemeClr val="tx1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 xmlns="">
                                      <a:effectLst>
                                        <a:outerShdw blurRad="63500" dist="38099" dir="2700000" algn="ctr" rotWithShape="0">
                                          <a:schemeClr val="bg2">
                                            <a:alpha val="74998"/>
                                          </a:schemeClr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sp>
                  <p:nvSpPr>
                    <p:cNvPr id="125" name="Text Box 2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173" y="1438"/>
                      <a:ext cx="281" cy="273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r>
                        <a:rPr lang="en-GB" sz="1600">
                          <a:solidFill>
                            <a:srgbClr val="FFFFFF"/>
                          </a:solidFill>
                          <a:latin typeface="Verdana" pitchFamily="-110" charset="0"/>
                        </a:rPr>
                        <a:t>7</a:t>
                      </a:r>
                    </a:p>
                  </p:txBody>
                </p:sp>
              </p:grpSp>
              <p:grpSp>
                <p:nvGrpSpPr>
                  <p:cNvPr id="121" name="Group 27"/>
                  <p:cNvGrpSpPr>
                    <a:grpSpLocks/>
                  </p:cNvGrpSpPr>
                  <p:nvPr/>
                </p:nvGrpSpPr>
                <p:grpSpPr bwMode="auto">
                  <a:xfrm>
                    <a:off x="542" y="2240"/>
                    <a:ext cx="460" cy="467"/>
                    <a:chOff x="542" y="2240"/>
                    <a:chExt cx="460" cy="467"/>
                  </a:xfrm>
                </p:grpSpPr>
                <p:sp>
                  <p:nvSpPr>
                    <p:cNvPr id="122" name="Oval 2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2" y="2240"/>
                      <a:ext cx="160" cy="160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CCECFF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" name="Oval 2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2" y="2547"/>
                      <a:ext cx="160" cy="160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CCECFF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89" name="Group 30"/>
                <p:cNvGrpSpPr>
                  <a:grpSpLocks/>
                </p:cNvGrpSpPr>
                <p:nvPr/>
              </p:nvGrpSpPr>
              <p:grpSpPr bwMode="auto">
                <a:xfrm>
                  <a:off x="4272" y="1381"/>
                  <a:ext cx="615" cy="583"/>
                  <a:chOff x="2056" y="1424"/>
                  <a:chExt cx="877" cy="751"/>
                </a:xfrm>
              </p:grpSpPr>
              <p:grpSp>
                <p:nvGrpSpPr>
                  <p:cNvPr id="115" name="Group 31"/>
                  <p:cNvGrpSpPr>
                    <a:grpSpLocks/>
                  </p:cNvGrpSpPr>
                  <p:nvPr/>
                </p:nvGrpSpPr>
                <p:grpSpPr bwMode="auto">
                  <a:xfrm>
                    <a:off x="2056" y="1424"/>
                    <a:ext cx="877" cy="751"/>
                    <a:chOff x="2056" y="1424"/>
                    <a:chExt cx="877" cy="751"/>
                  </a:xfrm>
                </p:grpSpPr>
                <p:graphicFrame>
                  <p:nvGraphicFramePr>
                    <p:cNvPr id="118" name="Object 32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2098" y="1460"/>
                    <a:ext cx="835" cy="715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5353" name="Photo Editor Photo" r:id="rId13" imgW="1325995" imgH="1135478" progId="">
                            <p:embed/>
                          </p:oleObj>
                        </mc:Choice>
                        <mc:Fallback>
                          <p:oleObj name="Photo Editor Photo" r:id="rId13" imgW="1325995" imgH="1135478" progId="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4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2098" y="1460"/>
                                  <a:ext cx="835" cy="715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 xmlns="">
                                      <a:solidFill>
                                        <a:schemeClr val="accent1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xmlns="" w="9525">
                                      <a:solidFill>
                                        <a:schemeClr val="tx1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 xmlns="">
                                      <a:effectLst>
                                        <a:outerShdw blurRad="63500" dist="38099" dir="2700000" algn="ctr" rotWithShape="0">
                                          <a:schemeClr val="bg2">
                                            <a:alpha val="74998"/>
                                          </a:schemeClr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sp>
                  <p:nvSpPr>
                    <p:cNvPr id="119" name="Text Box 3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56" y="1424"/>
                      <a:ext cx="281" cy="273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r>
                        <a:rPr lang="en-GB" sz="1600">
                          <a:solidFill>
                            <a:srgbClr val="FFFFFF"/>
                          </a:solidFill>
                          <a:latin typeface="Verdana" pitchFamily="-110" charset="0"/>
                        </a:rPr>
                        <a:t>8</a:t>
                      </a:r>
                    </a:p>
                  </p:txBody>
                </p:sp>
              </p:grpSp>
              <p:sp>
                <p:nvSpPr>
                  <p:cNvPr id="116" name="Oval 34"/>
                  <p:cNvSpPr>
                    <a:spLocks noChangeArrowheads="1"/>
                  </p:cNvSpPr>
                  <p:nvPr/>
                </p:nvSpPr>
                <p:spPr bwMode="auto">
                  <a:xfrm>
                    <a:off x="2286" y="1556"/>
                    <a:ext cx="160" cy="160"/>
                  </a:xfrm>
                  <a:prstGeom prst="ellipse">
                    <a:avLst/>
                  </a:prstGeom>
                  <a:noFill/>
                  <a:ln w="28575">
                    <a:solidFill>
                      <a:srgbClr val="CCE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7" name="Oval 35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1863"/>
                    <a:ext cx="160" cy="160"/>
                  </a:xfrm>
                  <a:prstGeom prst="ellipse">
                    <a:avLst/>
                  </a:prstGeom>
                  <a:noFill/>
                  <a:ln w="28575">
                    <a:solidFill>
                      <a:srgbClr val="CCE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36"/>
                <p:cNvGrpSpPr>
                  <a:grpSpLocks/>
                </p:cNvGrpSpPr>
                <p:nvPr/>
              </p:nvGrpSpPr>
              <p:grpSpPr bwMode="auto">
                <a:xfrm>
                  <a:off x="4881" y="1381"/>
                  <a:ext cx="615" cy="583"/>
                  <a:chOff x="2945" y="1424"/>
                  <a:chExt cx="877" cy="750"/>
                </a:xfrm>
              </p:grpSpPr>
              <p:grpSp>
                <p:nvGrpSpPr>
                  <p:cNvPr id="110" name="Group 37"/>
                  <p:cNvGrpSpPr>
                    <a:grpSpLocks/>
                  </p:cNvGrpSpPr>
                  <p:nvPr/>
                </p:nvGrpSpPr>
                <p:grpSpPr bwMode="auto">
                  <a:xfrm>
                    <a:off x="2945" y="1424"/>
                    <a:ext cx="877" cy="750"/>
                    <a:chOff x="2945" y="1424"/>
                    <a:chExt cx="877" cy="750"/>
                  </a:xfrm>
                </p:grpSpPr>
                <p:graphicFrame>
                  <p:nvGraphicFramePr>
                    <p:cNvPr id="113" name="Object 38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2987" y="1459"/>
                    <a:ext cx="835" cy="715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5354" name="Photo Editor Photo" r:id="rId15" imgW="1325995" imgH="1135478" progId="">
                            <p:embed/>
                          </p:oleObj>
                        </mc:Choice>
                        <mc:Fallback>
                          <p:oleObj name="Photo Editor Photo" r:id="rId15" imgW="1325995" imgH="1135478" progId="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6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2987" y="1459"/>
                                  <a:ext cx="835" cy="715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 xmlns="">
                                      <a:solidFill>
                                        <a:schemeClr val="accent1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xmlns="" w="9525">
                                      <a:solidFill>
                                        <a:schemeClr val="tx1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 xmlns="">
                                      <a:effectLst>
                                        <a:outerShdw blurRad="63500" dist="38099" dir="2700000" algn="ctr" rotWithShape="0">
                                          <a:schemeClr val="bg2">
                                            <a:alpha val="74998"/>
                                          </a:schemeClr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sp>
                  <p:nvSpPr>
                    <p:cNvPr id="114" name="Text Box 3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945" y="1424"/>
                      <a:ext cx="281" cy="273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r>
                        <a:rPr lang="en-GB" sz="1600">
                          <a:solidFill>
                            <a:srgbClr val="FFFFFF"/>
                          </a:solidFill>
                          <a:latin typeface="Verdana" pitchFamily="-110" charset="0"/>
                        </a:rPr>
                        <a:t>9</a:t>
                      </a:r>
                    </a:p>
                  </p:txBody>
                </p:sp>
              </p:grpSp>
              <p:sp>
                <p:nvSpPr>
                  <p:cNvPr id="111" name="Oval 40"/>
                  <p:cNvSpPr>
                    <a:spLocks noChangeArrowheads="1"/>
                  </p:cNvSpPr>
                  <p:nvPr/>
                </p:nvSpPr>
                <p:spPr bwMode="auto">
                  <a:xfrm>
                    <a:off x="3149" y="1558"/>
                    <a:ext cx="160" cy="160"/>
                  </a:xfrm>
                  <a:prstGeom prst="ellipse">
                    <a:avLst/>
                  </a:prstGeom>
                  <a:noFill/>
                  <a:ln w="28575">
                    <a:solidFill>
                      <a:srgbClr val="CCE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" name="Oval 41"/>
                  <p:cNvSpPr>
                    <a:spLocks noChangeArrowheads="1"/>
                  </p:cNvSpPr>
                  <p:nvPr/>
                </p:nvSpPr>
                <p:spPr bwMode="auto">
                  <a:xfrm>
                    <a:off x="3434" y="1866"/>
                    <a:ext cx="160" cy="160"/>
                  </a:xfrm>
                  <a:prstGeom prst="ellipse">
                    <a:avLst/>
                  </a:prstGeom>
                  <a:noFill/>
                  <a:ln w="28575">
                    <a:solidFill>
                      <a:srgbClr val="CCE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1" name="Group 42"/>
                <p:cNvGrpSpPr>
                  <a:grpSpLocks/>
                </p:cNvGrpSpPr>
                <p:nvPr/>
              </p:nvGrpSpPr>
              <p:grpSpPr bwMode="auto">
                <a:xfrm>
                  <a:off x="1809" y="1395"/>
                  <a:ext cx="616" cy="573"/>
                  <a:chOff x="2929" y="635"/>
                  <a:chExt cx="879" cy="737"/>
                </a:xfrm>
              </p:grpSpPr>
              <p:grpSp>
                <p:nvGrpSpPr>
                  <p:cNvPr id="105" name="Group 43"/>
                  <p:cNvGrpSpPr>
                    <a:grpSpLocks/>
                  </p:cNvGrpSpPr>
                  <p:nvPr/>
                </p:nvGrpSpPr>
                <p:grpSpPr bwMode="auto">
                  <a:xfrm>
                    <a:off x="2929" y="635"/>
                    <a:ext cx="879" cy="737"/>
                    <a:chOff x="2929" y="635"/>
                    <a:chExt cx="879" cy="737"/>
                  </a:xfrm>
                </p:grpSpPr>
                <p:graphicFrame>
                  <p:nvGraphicFramePr>
                    <p:cNvPr id="108" name="Object 44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2973" y="657"/>
                    <a:ext cx="835" cy="715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5355" name="Photo Editor Photo" r:id="rId17" imgW="1325995" imgH="1135478" progId="">
                            <p:embed/>
                          </p:oleObj>
                        </mc:Choice>
                        <mc:Fallback>
                          <p:oleObj name="Photo Editor Photo" r:id="rId17" imgW="1325995" imgH="1135478" progId="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8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2973" y="657"/>
                                  <a:ext cx="835" cy="715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 xmlns="">
                                      <a:solidFill>
                                        <a:schemeClr val="accent1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xmlns="" w="9525">
                                      <a:solidFill>
                                        <a:schemeClr val="tx1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 xmlns="">
                                      <a:effectLst>
                                        <a:outerShdw blurRad="63500" dist="38099" dir="2700000" algn="ctr" rotWithShape="0">
                                          <a:schemeClr val="bg2">
                                            <a:alpha val="74998"/>
                                          </a:schemeClr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sp>
                  <p:nvSpPr>
                    <p:cNvPr id="109" name="Text Box 4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929" y="635"/>
                      <a:ext cx="281" cy="273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r>
                        <a:rPr lang="en-GB" sz="1600">
                          <a:solidFill>
                            <a:srgbClr val="FFFFFF"/>
                          </a:solidFill>
                          <a:latin typeface="Verdana" pitchFamily="-110" charset="0"/>
                        </a:rPr>
                        <a:t>4</a:t>
                      </a:r>
                    </a:p>
                  </p:txBody>
                </p:sp>
              </p:grpSp>
              <p:sp>
                <p:nvSpPr>
                  <p:cNvPr id="106" name="Oval 46"/>
                  <p:cNvSpPr>
                    <a:spLocks noChangeArrowheads="1"/>
                  </p:cNvSpPr>
                  <p:nvPr/>
                </p:nvSpPr>
                <p:spPr bwMode="auto">
                  <a:xfrm>
                    <a:off x="3145" y="754"/>
                    <a:ext cx="160" cy="160"/>
                  </a:xfrm>
                  <a:prstGeom prst="ellipse">
                    <a:avLst/>
                  </a:prstGeom>
                  <a:noFill/>
                  <a:ln w="28575">
                    <a:solidFill>
                      <a:srgbClr val="CCE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Oval 47"/>
                  <p:cNvSpPr>
                    <a:spLocks noChangeArrowheads="1"/>
                  </p:cNvSpPr>
                  <p:nvPr/>
                </p:nvSpPr>
                <p:spPr bwMode="auto">
                  <a:xfrm>
                    <a:off x="3416" y="1047"/>
                    <a:ext cx="160" cy="160"/>
                  </a:xfrm>
                  <a:prstGeom prst="ellipse">
                    <a:avLst/>
                  </a:prstGeom>
                  <a:noFill/>
                  <a:ln w="28575">
                    <a:solidFill>
                      <a:srgbClr val="CCE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2" name="Group 48"/>
                <p:cNvGrpSpPr>
                  <a:grpSpLocks/>
                </p:cNvGrpSpPr>
                <p:nvPr/>
              </p:nvGrpSpPr>
              <p:grpSpPr bwMode="auto">
                <a:xfrm>
                  <a:off x="2423" y="1380"/>
                  <a:ext cx="614" cy="588"/>
                  <a:chOff x="3819" y="616"/>
                  <a:chExt cx="876" cy="756"/>
                </a:xfrm>
              </p:grpSpPr>
              <p:grpSp>
                <p:nvGrpSpPr>
                  <p:cNvPr id="100" name="Group 49"/>
                  <p:cNvGrpSpPr>
                    <a:grpSpLocks/>
                  </p:cNvGrpSpPr>
                  <p:nvPr/>
                </p:nvGrpSpPr>
                <p:grpSpPr bwMode="auto">
                  <a:xfrm>
                    <a:off x="3819" y="616"/>
                    <a:ext cx="876" cy="756"/>
                    <a:chOff x="3784" y="609"/>
                    <a:chExt cx="876" cy="756"/>
                  </a:xfrm>
                </p:grpSpPr>
                <p:graphicFrame>
                  <p:nvGraphicFramePr>
                    <p:cNvPr id="103" name="Object 50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3825" y="650"/>
                    <a:ext cx="835" cy="715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5356" name="Photo Editor Photo" r:id="rId19" imgW="1325995" imgH="1135478" progId="">
                            <p:embed/>
                          </p:oleObj>
                        </mc:Choice>
                        <mc:Fallback>
                          <p:oleObj name="Photo Editor Photo" r:id="rId19" imgW="1325995" imgH="1135478" progId="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20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825" y="650"/>
                                  <a:ext cx="835" cy="715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 xmlns="">
                                      <a:solidFill>
                                        <a:schemeClr val="accent1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xmlns="" w="9525">
                                      <a:solidFill>
                                        <a:schemeClr val="tx1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 xmlns="">
                                      <a:effectLst>
                                        <a:outerShdw blurRad="63500" dist="38099" dir="2700000" algn="ctr" rotWithShape="0">
                                          <a:schemeClr val="bg2">
                                            <a:alpha val="74998"/>
                                          </a:schemeClr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sp>
                  <p:nvSpPr>
                    <p:cNvPr id="104" name="Text Box 5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784" y="609"/>
                      <a:ext cx="281" cy="273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r>
                        <a:rPr lang="en-GB" sz="1600">
                          <a:solidFill>
                            <a:srgbClr val="FFFFFF"/>
                          </a:solidFill>
                          <a:latin typeface="Verdana" pitchFamily="-110" charset="0"/>
                        </a:rPr>
                        <a:t>5</a:t>
                      </a:r>
                    </a:p>
                  </p:txBody>
                </p:sp>
              </p:grpSp>
              <p:sp>
                <p:nvSpPr>
                  <p:cNvPr id="101" name="Oval 52"/>
                  <p:cNvSpPr>
                    <a:spLocks noChangeArrowheads="1"/>
                  </p:cNvSpPr>
                  <p:nvPr/>
                </p:nvSpPr>
                <p:spPr bwMode="auto">
                  <a:xfrm>
                    <a:off x="4036" y="740"/>
                    <a:ext cx="160" cy="160"/>
                  </a:xfrm>
                  <a:prstGeom prst="ellipse">
                    <a:avLst/>
                  </a:prstGeom>
                  <a:noFill/>
                  <a:ln w="28575">
                    <a:solidFill>
                      <a:srgbClr val="CCE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2" name="Oval 53"/>
                  <p:cNvSpPr>
                    <a:spLocks noChangeArrowheads="1"/>
                  </p:cNvSpPr>
                  <p:nvPr/>
                </p:nvSpPr>
                <p:spPr bwMode="auto">
                  <a:xfrm>
                    <a:off x="4300" y="1047"/>
                    <a:ext cx="160" cy="160"/>
                  </a:xfrm>
                  <a:prstGeom prst="ellipse">
                    <a:avLst/>
                  </a:prstGeom>
                  <a:noFill/>
                  <a:ln w="28575">
                    <a:solidFill>
                      <a:srgbClr val="CCE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3" name="Group 54"/>
                <p:cNvGrpSpPr>
                  <a:grpSpLocks/>
                </p:cNvGrpSpPr>
                <p:nvPr/>
              </p:nvGrpSpPr>
              <p:grpSpPr bwMode="auto">
                <a:xfrm>
                  <a:off x="3028" y="1385"/>
                  <a:ext cx="619" cy="583"/>
                  <a:chOff x="284" y="1424"/>
                  <a:chExt cx="884" cy="750"/>
                </a:xfrm>
              </p:grpSpPr>
              <p:grpSp>
                <p:nvGrpSpPr>
                  <p:cNvPr id="95" name="Group 55"/>
                  <p:cNvGrpSpPr>
                    <a:grpSpLocks/>
                  </p:cNvGrpSpPr>
                  <p:nvPr/>
                </p:nvGrpSpPr>
                <p:grpSpPr bwMode="auto">
                  <a:xfrm>
                    <a:off x="284" y="1424"/>
                    <a:ext cx="884" cy="750"/>
                    <a:chOff x="284" y="1424"/>
                    <a:chExt cx="884" cy="750"/>
                  </a:xfrm>
                </p:grpSpPr>
                <p:graphicFrame>
                  <p:nvGraphicFramePr>
                    <p:cNvPr id="98" name="Object 56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332" y="1459"/>
                    <a:ext cx="836" cy="715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5357" name="Photo Editor Photo" r:id="rId21" imgW="1325995" imgH="1135478" progId="">
                            <p:embed/>
                          </p:oleObj>
                        </mc:Choice>
                        <mc:Fallback>
                          <p:oleObj name="Photo Editor Photo" r:id="rId21" imgW="1325995" imgH="1135478" progId="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22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32" y="1459"/>
                                  <a:ext cx="836" cy="715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 xmlns="">
                                      <a:solidFill>
                                        <a:schemeClr val="accent1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xmlns="" w="9525">
                                      <a:solidFill>
                                        <a:schemeClr val="tx1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 xmlns="">
                                      <a:effectLst>
                                        <a:outerShdw blurRad="63500" dist="38099" dir="2700000" algn="ctr" rotWithShape="0">
                                          <a:schemeClr val="bg2">
                                            <a:alpha val="74998"/>
                                          </a:schemeClr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sp>
                  <p:nvSpPr>
                    <p:cNvPr id="99" name="Text Box 5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84" y="1424"/>
                      <a:ext cx="281" cy="273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r>
                        <a:rPr lang="en-GB" sz="1600">
                          <a:solidFill>
                            <a:srgbClr val="FFFFFF"/>
                          </a:solidFill>
                          <a:latin typeface="Verdana" pitchFamily="-110" charset="0"/>
                        </a:rPr>
                        <a:t>6</a:t>
                      </a:r>
                    </a:p>
                  </p:txBody>
                </p:sp>
              </p:grpSp>
              <p:sp>
                <p:nvSpPr>
                  <p:cNvPr id="96" name="Oval 58"/>
                  <p:cNvSpPr>
                    <a:spLocks noChangeArrowheads="1"/>
                  </p:cNvSpPr>
                  <p:nvPr/>
                </p:nvSpPr>
                <p:spPr bwMode="auto">
                  <a:xfrm>
                    <a:off x="509" y="1537"/>
                    <a:ext cx="160" cy="160"/>
                  </a:xfrm>
                  <a:prstGeom prst="ellipse">
                    <a:avLst/>
                  </a:prstGeom>
                  <a:noFill/>
                  <a:ln w="28575">
                    <a:solidFill>
                      <a:srgbClr val="CCE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7" name="Oval 59"/>
                  <p:cNvSpPr>
                    <a:spLocks noChangeArrowheads="1"/>
                  </p:cNvSpPr>
                  <p:nvPr/>
                </p:nvSpPr>
                <p:spPr bwMode="auto">
                  <a:xfrm>
                    <a:off x="773" y="1851"/>
                    <a:ext cx="160" cy="160"/>
                  </a:xfrm>
                  <a:prstGeom prst="ellipse">
                    <a:avLst/>
                  </a:prstGeom>
                  <a:noFill/>
                  <a:ln w="28575">
                    <a:solidFill>
                      <a:srgbClr val="CCE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4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4267" y="1873"/>
                  <a:ext cx="42" cy="131"/>
                </a:xfrm>
                <a:prstGeom prst="lin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8" name="Group 61"/>
              <p:cNvGrpSpPr>
                <a:grpSpLocks/>
              </p:cNvGrpSpPr>
              <p:nvPr/>
            </p:nvGrpSpPr>
            <p:grpSpPr bwMode="auto">
              <a:xfrm>
                <a:off x="535" y="2440"/>
                <a:ext cx="3710" cy="664"/>
                <a:chOff x="440" y="2000"/>
                <a:chExt cx="3710" cy="664"/>
              </a:xfrm>
            </p:grpSpPr>
            <p:sp>
              <p:nvSpPr>
                <p:cNvPr id="82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2274" y="2376"/>
                  <a:ext cx="1876" cy="288"/>
                </a:xfrm>
                <a:prstGeom prst="rect">
                  <a:avLst/>
                </a:prstGeom>
                <a:solidFill>
                  <a:schemeClr val="tx2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1" hangingPunct="1"/>
                  <a:r>
                    <a:rPr lang="en-GB">
                      <a:solidFill>
                        <a:srgbClr val="00FF00"/>
                      </a:solidFill>
                    </a:rPr>
                    <a:t>T T T T T T T</a:t>
                  </a:r>
                  <a:r>
                    <a:rPr lang="en-GB"/>
                    <a:t> </a:t>
                  </a:r>
                  <a:r>
                    <a:rPr lang="en-GB">
                      <a:solidFill>
                        <a:srgbClr val="6666FF"/>
                      </a:solidFill>
                    </a:rPr>
                    <a:t>G</a:t>
                  </a:r>
                  <a:r>
                    <a:rPr lang="en-GB"/>
                    <a:t> </a:t>
                  </a:r>
                  <a:r>
                    <a:rPr lang="en-GB">
                      <a:solidFill>
                        <a:srgbClr val="00FF00"/>
                      </a:solidFill>
                    </a:rPr>
                    <a:t>T </a:t>
                  </a:r>
                  <a:r>
                    <a:rPr lang="en-GB">
                      <a:solidFill>
                        <a:schemeClr val="folHlink"/>
                      </a:solidFill>
                    </a:rPr>
                    <a:t>…</a:t>
                  </a:r>
                </a:p>
              </p:txBody>
            </p:sp>
            <p:cxnSp>
              <p:nvCxnSpPr>
                <p:cNvPr id="83" name="AutoShape 63"/>
                <p:cNvCxnSpPr>
                  <a:cxnSpLocks noChangeShapeType="1"/>
                </p:cNvCxnSpPr>
                <p:nvPr/>
              </p:nvCxnSpPr>
              <p:spPr bwMode="auto">
                <a:xfrm rot="16200000" flipH="1">
                  <a:off x="1235" y="1205"/>
                  <a:ext cx="304" cy="1894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</p:cxnSp>
          </p:grpSp>
          <p:grpSp>
            <p:nvGrpSpPr>
              <p:cNvPr id="79" name="Group 64"/>
              <p:cNvGrpSpPr>
                <a:grpSpLocks/>
              </p:cNvGrpSpPr>
              <p:nvPr/>
            </p:nvGrpSpPr>
            <p:grpSpPr bwMode="auto">
              <a:xfrm>
                <a:off x="343" y="1143"/>
                <a:ext cx="3795" cy="657"/>
                <a:chOff x="248" y="703"/>
                <a:chExt cx="3795" cy="657"/>
              </a:xfrm>
            </p:grpSpPr>
            <p:sp>
              <p:nvSpPr>
                <p:cNvPr id="80" name="Text Box 65"/>
                <p:cNvSpPr txBox="1">
                  <a:spLocks noChangeArrowheads="1"/>
                </p:cNvSpPr>
                <p:nvPr/>
              </p:nvSpPr>
              <p:spPr bwMode="auto">
                <a:xfrm>
                  <a:off x="2071" y="703"/>
                  <a:ext cx="1972" cy="288"/>
                </a:xfrm>
                <a:prstGeom prst="rect">
                  <a:avLst/>
                </a:prstGeom>
                <a:solidFill>
                  <a:schemeClr val="tx2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1" hangingPunct="1"/>
                  <a:r>
                    <a:rPr lang="en-GB">
                      <a:solidFill>
                        <a:srgbClr val="00FF00"/>
                      </a:solidFill>
                    </a:rPr>
                    <a:t>T</a:t>
                  </a:r>
                  <a:r>
                    <a:rPr lang="en-GB"/>
                    <a:t> </a:t>
                  </a:r>
                  <a:r>
                    <a:rPr lang="en-GB">
                      <a:solidFill>
                        <a:srgbClr val="6666FF"/>
                      </a:solidFill>
                    </a:rPr>
                    <a:t>G</a:t>
                  </a:r>
                  <a:r>
                    <a:rPr lang="en-GB"/>
                    <a:t> </a:t>
                  </a:r>
                  <a:r>
                    <a:rPr lang="en-GB">
                      <a:solidFill>
                        <a:srgbClr val="FF3300"/>
                      </a:solidFill>
                    </a:rPr>
                    <a:t>C</a:t>
                  </a:r>
                  <a:r>
                    <a:rPr lang="en-GB"/>
                    <a:t> </a:t>
                  </a:r>
                  <a:r>
                    <a:rPr lang="en-GB">
                      <a:solidFill>
                        <a:srgbClr val="00FF00"/>
                      </a:solidFill>
                    </a:rPr>
                    <a:t>T</a:t>
                  </a:r>
                  <a:r>
                    <a:rPr lang="en-GB"/>
                    <a:t> </a:t>
                  </a:r>
                  <a:r>
                    <a:rPr lang="en-GB">
                      <a:solidFill>
                        <a:srgbClr val="FFCC00"/>
                      </a:solidFill>
                    </a:rPr>
                    <a:t>A</a:t>
                  </a:r>
                  <a:r>
                    <a:rPr lang="en-GB"/>
                    <a:t> </a:t>
                  </a:r>
                  <a:r>
                    <a:rPr lang="en-GB">
                      <a:solidFill>
                        <a:srgbClr val="FF3300"/>
                      </a:solidFill>
                    </a:rPr>
                    <a:t>C</a:t>
                  </a:r>
                  <a:r>
                    <a:rPr lang="en-GB"/>
                    <a:t> </a:t>
                  </a:r>
                  <a:r>
                    <a:rPr lang="en-GB">
                      <a:solidFill>
                        <a:srgbClr val="6666FF"/>
                      </a:solidFill>
                    </a:rPr>
                    <a:t>G</a:t>
                  </a:r>
                  <a:r>
                    <a:rPr lang="en-GB"/>
                    <a:t> </a:t>
                  </a:r>
                  <a:r>
                    <a:rPr lang="en-GB">
                      <a:solidFill>
                        <a:srgbClr val="FFCC00"/>
                      </a:solidFill>
                    </a:rPr>
                    <a:t>A</a:t>
                  </a:r>
                  <a:r>
                    <a:rPr lang="en-GB"/>
                    <a:t> </a:t>
                  </a:r>
                  <a:r>
                    <a:rPr lang="en-GB">
                      <a:solidFill>
                        <a:srgbClr val="00FF00"/>
                      </a:solidFill>
                    </a:rPr>
                    <a:t>T </a:t>
                  </a:r>
                  <a:r>
                    <a:rPr lang="en-GB">
                      <a:solidFill>
                        <a:schemeClr val="folHlink"/>
                      </a:solidFill>
                    </a:rPr>
                    <a:t>…</a:t>
                  </a:r>
                </a:p>
              </p:txBody>
            </p:sp>
            <p:cxnSp>
              <p:nvCxnSpPr>
                <p:cNvPr id="81" name="AutoShape 66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043" y="261"/>
                  <a:ext cx="304" cy="1894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6130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88127"/>
          </a:xfrm>
        </p:spPr>
        <p:txBody>
          <a:bodyPr wrap="square" tIns="182880" bIns="182880" anchor="t" anchorCtr="0">
            <a:spAutoFit/>
          </a:bodyPr>
          <a:lstStyle/>
          <a:p>
            <a:r>
              <a:rPr lang="en-US" b="1" dirty="0" smtClean="0"/>
              <a:t> Typical output of </a:t>
            </a:r>
            <a:r>
              <a:rPr lang="en-US" b="1" dirty="0"/>
              <a:t>HTS </a:t>
            </a:r>
            <a:r>
              <a:rPr lang="en-US" sz="3200" b="1" dirty="0" smtClean="0"/>
              <a:t>(depends on </a:t>
            </a:r>
            <a:r>
              <a:rPr lang="en-US" sz="3200" b="1" dirty="0"/>
              <a:t>instrument, run type)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923865"/>
            <a:ext cx="12192000" cy="548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illumina patterned flow ce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034" y="1342270"/>
            <a:ext cx="23368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23850" y="1158875"/>
            <a:ext cx="7305675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Lots of sequencing reads!</a:t>
            </a:r>
          </a:p>
          <a:p>
            <a:pPr lvl="1"/>
            <a:r>
              <a:rPr lang="en-US" dirty="0" smtClean="0"/>
              <a:t>~20M – 500M+ reads per lane </a:t>
            </a:r>
          </a:p>
          <a:p>
            <a:pPr lvl="1"/>
            <a:r>
              <a:rPr lang="en-US" dirty="0" smtClean="0"/>
              <a:t>1-8 lanes per flow cell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Short sequencing reads</a:t>
            </a:r>
          </a:p>
          <a:p>
            <a:pPr lvl="1"/>
            <a:r>
              <a:rPr lang="en-US" dirty="0" smtClean="0"/>
              <a:t>36 – 300 </a:t>
            </a:r>
            <a:r>
              <a:rPr lang="en-US" dirty="0" err="1" smtClean="0"/>
              <a:t>bp</a:t>
            </a:r>
            <a:r>
              <a:rPr lang="en-US" dirty="0" smtClean="0"/>
              <a:t> (depending on instrument, run type)</a:t>
            </a:r>
          </a:p>
          <a:p>
            <a:pPr lvl="1"/>
            <a:r>
              <a:rPr lang="en-US" dirty="0" smtClean="0"/>
              <a:t>May be “paired-end”</a:t>
            </a:r>
          </a:p>
          <a:p>
            <a:pPr lvl="1"/>
            <a:endParaRPr lang="en-US" dirty="0"/>
          </a:p>
          <a:p>
            <a:r>
              <a:rPr lang="en-US" dirty="0" smtClean="0"/>
              <a:t>You will generally receive these reads in the format of a </a:t>
            </a:r>
            <a:r>
              <a:rPr lang="en-US" dirty="0" err="1" smtClean="0"/>
              <a:t>fastq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more on this later in the course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Picture 2" descr="Image result for illumina sequencing adap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518" y="3251126"/>
            <a:ext cx="3562350" cy="3409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60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8729"/>
          </a:xfrm>
        </p:spPr>
        <p:txBody>
          <a:bodyPr wrap="square" tIns="182880" bIns="182880" anchor="t" anchorCtr="0">
            <a:spAutoFit/>
          </a:bodyPr>
          <a:lstStyle/>
          <a:p>
            <a:r>
              <a:rPr lang="en-US" b="1" dirty="0" smtClean="0"/>
              <a:t> Outline &amp; objectives for today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923865"/>
            <a:ext cx="12192000" cy="5486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800100" y="1352550"/>
            <a:ext cx="10515600" cy="51625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Overview of High </a:t>
            </a:r>
            <a:r>
              <a:rPr lang="en-US" dirty="0"/>
              <a:t>Throughput Sequencing </a:t>
            </a:r>
            <a:r>
              <a:rPr lang="en-US" dirty="0" smtClean="0"/>
              <a:t>(HTS) technology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 to the human genome and gene regulation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Common applications of HTS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Learning objectives: (you should be able to…)</a:t>
            </a:r>
          </a:p>
          <a:p>
            <a:pPr lvl="2"/>
            <a:r>
              <a:rPr lang="en-US" dirty="0"/>
              <a:t>Describe some </a:t>
            </a:r>
            <a:r>
              <a:rPr lang="en-US" dirty="0" smtClean="0"/>
              <a:t>widely used HTS-based methods</a:t>
            </a:r>
            <a:endParaRPr lang="en-US" dirty="0"/>
          </a:p>
          <a:p>
            <a:pPr lvl="2"/>
            <a:r>
              <a:rPr lang="en-US" dirty="0"/>
              <a:t>Compare and contrast these HTS-based </a:t>
            </a:r>
            <a:r>
              <a:rPr lang="en-US" dirty="0" smtClean="0"/>
              <a:t>methods</a:t>
            </a:r>
            <a:endParaRPr lang="en-US" dirty="0"/>
          </a:p>
          <a:p>
            <a:pPr lvl="2"/>
            <a:r>
              <a:rPr lang="en-US" dirty="0"/>
              <a:t>Identify scenarios in which you want to apply one technology vs another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84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2029</TotalTime>
  <Words>1577</Words>
  <Application>Microsoft Office PowerPoint</Application>
  <PresentationFormat>Widescreen</PresentationFormat>
  <Paragraphs>399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(Body)</vt:lpstr>
      <vt:lpstr>Calibri Light</vt:lpstr>
      <vt:lpstr>Verdana</vt:lpstr>
      <vt:lpstr>Wingdings</vt:lpstr>
      <vt:lpstr>Office Theme</vt:lpstr>
      <vt:lpstr>Photo Editor Photo</vt:lpstr>
      <vt:lpstr>(just some of the) Applications of High Throughput Sequencing</vt:lpstr>
      <vt:lpstr>PowerPoint Presentation</vt:lpstr>
      <vt:lpstr> Outline &amp; objectives for today</vt:lpstr>
      <vt:lpstr> HTS: Engine fueling biomedical research </vt:lpstr>
      <vt:lpstr>How does HTS work? (part 1/3)</vt:lpstr>
      <vt:lpstr>How does HTS work? (part 2/3)</vt:lpstr>
      <vt:lpstr>How does HTS work? (part 3/3)</vt:lpstr>
      <vt:lpstr> Typical output of HTS (depends on instrument, run type) </vt:lpstr>
      <vt:lpstr> Outline &amp; objectives for today</vt:lpstr>
      <vt:lpstr> A bit more about the human genome</vt:lpstr>
      <vt:lpstr> Coding sequence in our genome</vt:lpstr>
      <vt:lpstr> cis-regulatory sequences</vt:lpstr>
      <vt:lpstr> A (over-simplified) model for gene regulation </vt:lpstr>
      <vt:lpstr> Molecular properties of cis-regulatory sequences </vt:lpstr>
      <vt:lpstr>Cis-regulatory elements &amp; human disease</vt:lpstr>
      <vt:lpstr> Outline &amp; objectives for today</vt:lpstr>
      <vt:lpstr> Whole genome sequencing, of course</vt:lpstr>
      <vt:lpstr> Exome sequencing</vt:lpstr>
      <vt:lpstr> RNA-seq: studying transcribed portions of the genome</vt:lpstr>
      <vt:lpstr> ChIP-seq: studying protein binding to the genome</vt:lpstr>
      <vt:lpstr> ChIP-seq: studying protein binding to the genome</vt:lpstr>
      <vt:lpstr> ChIP-seq: An example of real data</vt:lpstr>
      <vt:lpstr> Studying “open” chromatin (DNase-seq, ATAC-seq)</vt:lpstr>
      <vt:lpstr>Studying “open” chromatin (ATAC-seq)</vt:lpstr>
      <vt:lpstr>Studying “open” chromatin</vt:lpstr>
      <vt:lpstr>Bisulfite sequencing: DNA Methylation</vt:lpstr>
      <vt:lpstr>What about 3D 0rganization of the genome? </vt:lpstr>
      <vt:lpstr>Using Proximity Ligation to Assay 3D Genome Organization</vt:lpstr>
      <vt:lpstr>Hi-C: HTS method to study 3D Genome Organization</vt:lpstr>
      <vt:lpstr> Outline &amp; objectives for today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LCL Hi-C Update</dc:title>
  <dc:creator>David Gorkin</dc:creator>
  <cp:lastModifiedBy>David Gorkin</cp:lastModifiedBy>
  <cp:revision>176</cp:revision>
  <dcterms:created xsi:type="dcterms:W3CDTF">2016-06-23T03:36:28Z</dcterms:created>
  <dcterms:modified xsi:type="dcterms:W3CDTF">2017-09-27T17:27:23Z</dcterms:modified>
</cp:coreProperties>
</file>